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99"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1" r:id="rId19"/>
    <p:sldId id="274" r:id="rId20"/>
    <p:sldId id="275" r:id="rId21"/>
    <p:sldId id="276" r:id="rId22"/>
    <p:sldId id="277" r:id="rId23"/>
    <p:sldId id="278" r:id="rId24"/>
    <p:sldId id="279" r:id="rId25"/>
    <p:sldId id="280" r:id="rId26"/>
    <p:sldId id="282" r:id="rId27"/>
    <p:sldId id="283" r:id="rId28"/>
    <p:sldId id="284" r:id="rId29"/>
    <p:sldId id="285" r:id="rId30"/>
    <p:sldId id="289" r:id="rId31"/>
    <p:sldId id="286" r:id="rId32"/>
    <p:sldId id="287" r:id="rId33"/>
    <p:sldId id="288" r:id="rId34"/>
    <p:sldId id="290" r:id="rId35"/>
    <p:sldId id="291" r:id="rId36"/>
    <p:sldId id="292" r:id="rId37"/>
    <p:sldId id="293" r:id="rId38"/>
    <p:sldId id="294" r:id="rId39"/>
    <p:sldId id="295" r:id="rId40"/>
    <p:sldId id="296" r:id="rId41"/>
    <p:sldId id="300" r:id="rId42"/>
    <p:sldId id="29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5E1"/>
    <a:srgbClr val="303030"/>
    <a:srgbClr val="819AA9"/>
    <a:srgbClr val="899AA7"/>
    <a:srgbClr val="1DB0E9"/>
    <a:srgbClr val="F6F6F6"/>
    <a:srgbClr val="3E3D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828" autoAdjust="0"/>
  </p:normalViewPr>
  <p:slideViewPr>
    <p:cSldViewPr snapToGrid="0">
      <p:cViewPr varScale="1">
        <p:scale>
          <a:sx n="95" d="100"/>
          <a:sy n="95" d="100"/>
        </p:scale>
        <p:origin x="119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28672B-AF31-4434-85F1-773FEDF50665}" type="doc">
      <dgm:prSet loTypeId="urn:microsoft.com/office/officeart/2005/8/layout/hProcess9" loCatId="process" qsTypeId="urn:microsoft.com/office/officeart/2005/8/quickstyle/simple1" qsCatId="simple" csTypeId="urn:microsoft.com/office/officeart/2005/8/colors/accent5_2" csCatId="accent5" phldr="1"/>
      <dgm:spPr/>
      <dgm:t>
        <a:bodyPr/>
        <a:lstStyle/>
        <a:p>
          <a:endParaRPr lang="en-US"/>
        </a:p>
      </dgm:t>
    </dgm:pt>
    <dgm:pt modelId="{5C4F97AF-344C-4D92-8EE1-5541463C5EFF}">
      <dgm:prSet phldrT="[Text]"/>
      <dgm:spPr/>
      <dgm:t>
        <a:bodyPr/>
        <a:lstStyle/>
        <a:p>
          <a:r>
            <a:rPr lang="en-US" dirty="0"/>
            <a:t>Intro</a:t>
          </a:r>
        </a:p>
      </dgm:t>
    </dgm:pt>
    <dgm:pt modelId="{EA4950D0-641B-440C-94B9-AE1FEB9C8396}" type="parTrans" cxnId="{EADB4205-1D28-4E6E-BBC6-19D4A529827C}">
      <dgm:prSet/>
      <dgm:spPr/>
      <dgm:t>
        <a:bodyPr/>
        <a:lstStyle/>
        <a:p>
          <a:endParaRPr lang="en-US"/>
        </a:p>
      </dgm:t>
    </dgm:pt>
    <dgm:pt modelId="{A2FAF205-A2A9-419C-B402-987B317B98C2}" type="sibTrans" cxnId="{EADB4205-1D28-4E6E-BBC6-19D4A529827C}">
      <dgm:prSet/>
      <dgm:spPr/>
      <dgm:t>
        <a:bodyPr/>
        <a:lstStyle/>
        <a:p>
          <a:endParaRPr lang="en-US"/>
        </a:p>
      </dgm:t>
    </dgm:pt>
    <dgm:pt modelId="{3B6855B8-615D-43E1-9DEF-F4325F2D3BEA}">
      <dgm:prSet phldrT="[Text]"/>
      <dgm:spPr/>
      <dgm:t>
        <a:bodyPr/>
        <a:lstStyle/>
        <a:p>
          <a:r>
            <a:rPr lang="en-US" dirty="0"/>
            <a:t>Career Coaching First Step</a:t>
          </a:r>
        </a:p>
      </dgm:t>
    </dgm:pt>
    <dgm:pt modelId="{B2A1D496-D085-4317-B08C-56C63435B52E}" type="parTrans" cxnId="{7EA62044-85F8-4DF7-9B37-07B39582E1B6}">
      <dgm:prSet/>
      <dgm:spPr/>
      <dgm:t>
        <a:bodyPr/>
        <a:lstStyle/>
        <a:p>
          <a:endParaRPr lang="en-US"/>
        </a:p>
      </dgm:t>
    </dgm:pt>
    <dgm:pt modelId="{8B0009D6-07B3-4D7E-A5F7-B9246A1649BA}" type="sibTrans" cxnId="{7EA62044-85F8-4DF7-9B37-07B39582E1B6}">
      <dgm:prSet/>
      <dgm:spPr/>
      <dgm:t>
        <a:bodyPr/>
        <a:lstStyle/>
        <a:p>
          <a:endParaRPr lang="en-US"/>
        </a:p>
      </dgm:t>
    </dgm:pt>
    <dgm:pt modelId="{B794F888-9FC0-4BAC-AED4-2EF34C5F1F8D}">
      <dgm:prSet phldrT="[Text]"/>
      <dgm:spPr/>
      <dgm:t>
        <a:bodyPr/>
        <a:lstStyle/>
        <a:p>
          <a:r>
            <a:rPr lang="en-US" dirty="0"/>
            <a:t>Level 1</a:t>
          </a:r>
        </a:p>
      </dgm:t>
    </dgm:pt>
    <dgm:pt modelId="{B8E4265F-B5B9-4F46-9BC9-F01E167EDC67}" type="parTrans" cxnId="{F866F07D-BF41-46B2-B714-3BD6E469CE1C}">
      <dgm:prSet/>
      <dgm:spPr/>
      <dgm:t>
        <a:bodyPr/>
        <a:lstStyle/>
        <a:p>
          <a:endParaRPr lang="en-US"/>
        </a:p>
      </dgm:t>
    </dgm:pt>
    <dgm:pt modelId="{6640B3AE-937C-4470-B983-969B7F2417F1}" type="sibTrans" cxnId="{F866F07D-BF41-46B2-B714-3BD6E469CE1C}">
      <dgm:prSet/>
      <dgm:spPr/>
      <dgm:t>
        <a:bodyPr/>
        <a:lstStyle/>
        <a:p>
          <a:endParaRPr lang="en-US"/>
        </a:p>
      </dgm:t>
    </dgm:pt>
    <dgm:pt modelId="{D6C2E569-6369-4EB8-89C0-724A18FE3EB8}">
      <dgm:prSet phldrT="[Text]"/>
      <dgm:spPr/>
      <dgm:t>
        <a:bodyPr/>
        <a:lstStyle/>
        <a:p>
          <a:r>
            <a:rPr lang="en-US" dirty="0"/>
            <a:t>Personal Branding</a:t>
          </a:r>
        </a:p>
      </dgm:t>
    </dgm:pt>
    <dgm:pt modelId="{01400AED-97E6-472B-9231-0190A85EF9A8}" type="parTrans" cxnId="{C0C588C3-F30D-4EB8-BC35-9B6598D50E83}">
      <dgm:prSet/>
      <dgm:spPr/>
      <dgm:t>
        <a:bodyPr/>
        <a:lstStyle/>
        <a:p>
          <a:endParaRPr lang="en-US"/>
        </a:p>
      </dgm:t>
    </dgm:pt>
    <dgm:pt modelId="{71738A7D-D29A-47F1-BF6F-64D240D07303}" type="sibTrans" cxnId="{C0C588C3-F30D-4EB8-BC35-9B6598D50E83}">
      <dgm:prSet/>
      <dgm:spPr/>
      <dgm:t>
        <a:bodyPr/>
        <a:lstStyle/>
        <a:p>
          <a:endParaRPr lang="en-US"/>
        </a:p>
      </dgm:t>
    </dgm:pt>
    <dgm:pt modelId="{B8797EBC-69B4-45E1-B259-46C72D0A1EAD}">
      <dgm:prSet phldrT="[Text]"/>
      <dgm:spPr/>
      <dgm:t>
        <a:bodyPr/>
        <a:lstStyle/>
        <a:p>
          <a:r>
            <a:rPr lang="en-US" dirty="0"/>
            <a:t>Level 2</a:t>
          </a:r>
        </a:p>
      </dgm:t>
    </dgm:pt>
    <dgm:pt modelId="{6E87431A-60B7-420E-99F8-A67B1881F0F5}" type="parTrans" cxnId="{748AB75A-8DA2-49C4-8F44-0322CB4452E0}">
      <dgm:prSet/>
      <dgm:spPr/>
      <dgm:t>
        <a:bodyPr/>
        <a:lstStyle/>
        <a:p>
          <a:endParaRPr lang="en-US"/>
        </a:p>
      </dgm:t>
    </dgm:pt>
    <dgm:pt modelId="{0BAA4316-7BAE-485B-9037-627633671FDF}" type="sibTrans" cxnId="{748AB75A-8DA2-49C4-8F44-0322CB4452E0}">
      <dgm:prSet/>
      <dgm:spPr/>
      <dgm:t>
        <a:bodyPr/>
        <a:lstStyle/>
        <a:p>
          <a:endParaRPr lang="en-US"/>
        </a:p>
      </dgm:t>
    </dgm:pt>
    <dgm:pt modelId="{845F98DB-C076-4E8D-A95C-5C1A30A41BA2}">
      <dgm:prSet phldrT="[Text]"/>
      <dgm:spPr/>
      <dgm:t>
        <a:bodyPr/>
        <a:lstStyle/>
        <a:p>
          <a:r>
            <a:rPr lang="en-US" dirty="0"/>
            <a:t>Resume</a:t>
          </a:r>
        </a:p>
      </dgm:t>
    </dgm:pt>
    <dgm:pt modelId="{475CFAA9-3A4E-4B8B-A9D7-D57E34528AF2}" type="parTrans" cxnId="{24B2D8DB-58E3-4352-A425-9FC9E9218F60}">
      <dgm:prSet/>
      <dgm:spPr/>
      <dgm:t>
        <a:bodyPr/>
        <a:lstStyle/>
        <a:p>
          <a:endParaRPr lang="en-US"/>
        </a:p>
      </dgm:t>
    </dgm:pt>
    <dgm:pt modelId="{12BFAA5D-8292-41AD-8B23-055FFF6A1251}" type="sibTrans" cxnId="{24B2D8DB-58E3-4352-A425-9FC9E9218F60}">
      <dgm:prSet/>
      <dgm:spPr/>
      <dgm:t>
        <a:bodyPr/>
        <a:lstStyle/>
        <a:p>
          <a:endParaRPr lang="en-US"/>
        </a:p>
      </dgm:t>
    </dgm:pt>
    <dgm:pt modelId="{5CD5135A-F453-4077-B133-01881E3B84AE}">
      <dgm:prSet phldrT="[Text]"/>
      <dgm:spPr/>
      <dgm:t>
        <a:bodyPr/>
        <a:lstStyle/>
        <a:p>
          <a:r>
            <a:rPr lang="en-US" dirty="0"/>
            <a:t>Standard LinkedIn</a:t>
          </a:r>
        </a:p>
      </dgm:t>
    </dgm:pt>
    <dgm:pt modelId="{39258712-A412-4F1D-96A5-0711E1AC62CE}" type="parTrans" cxnId="{31257FAE-117F-480A-AF47-E413ABC15CD3}">
      <dgm:prSet/>
      <dgm:spPr/>
      <dgm:t>
        <a:bodyPr/>
        <a:lstStyle/>
        <a:p>
          <a:endParaRPr lang="en-US"/>
        </a:p>
      </dgm:t>
    </dgm:pt>
    <dgm:pt modelId="{71A02FCF-9540-47E4-9083-8A99AD699E1E}" type="sibTrans" cxnId="{31257FAE-117F-480A-AF47-E413ABC15CD3}">
      <dgm:prSet/>
      <dgm:spPr/>
      <dgm:t>
        <a:bodyPr/>
        <a:lstStyle/>
        <a:p>
          <a:endParaRPr lang="en-US"/>
        </a:p>
      </dgm:t>
    </dgm:pt>
    <dgm:pt modelId="{2B8FC7AC-1306-4BE7-A96F-CE64BCE5AA80}">
      <dgm:prSet phldrT="[Text]"/>
      <dgm:spPr/>
      <dgm:t>
        <a:bodyPr/>
        <a:lstStyle/>
        <a:p>
          <a:r>
            <a:rPr lang="en-US" dirty="0"/>
            <a:t>Advanced LinkedIn</a:t>
          </a:r>
        </a:p>
      </dgm:t>
    </dgm:pt>
    <dgm:pt modelId="{2CDE0E53-89DF-4B1C-8770-0314BDDFA7C1}" type="parTrans" cxnId="{02BECCAF-CA38-441C-A3AB-6248B212EF44}">
      <dgm:prSet/>
      <dgm:spPr/>
      <dgm:t>
        <a:bodyPr/>
        <a:lstStyle/>
        <a:p>
          <a:endParaRPr lang="en-US"/>
        </a:p>
      </dgm:t>
    </dgm:pt>
    <dgm:pt modelId="{40D8CEC3-3464-40BC-9EE3-CBE31FA8CF05}" type="sibTrans" cxnId="{02BECCAF-CA38-441C-A3AB-6248B212EF44}">
      <dgm:prSet/>
      <dgm:spPr/>
      <dgm:t>
        <a:bodyPr/>
        <a:lstStyle/>
        <a:p>
          <a:endParaRPr lang="en-US"/>
        </a:p>
      </dgm:t>
    </dgm:pt>
    <dgm:pt modelId="{DF67D1E4-B313-4C3A-B2DE-11EED63E7C32}">
      <dgm:prSet phldrT="[Text]"/>
      <dgm:spPr/>
      <dgm:t>
        <a:bodyPr/>
        <a:lstStyle/>
        <a:p>
          <a:r>
            <a:rPr lang="en-US" dirty="0"/>
            <a:t>Using LinkedIn to Target Companies</a:t>
          </a:r>
        </a:p>
      </dgm:t>
    </dgm:pt>
    <dgm:pt modelId="{87B4F6FA-4FEA-4CE4-981B-D433750281FC}" type="parTrans" cxnId="{3B216FC3-6381-42C7-9E45-F732BDA3FCB3}">
      <dgm:prSet/>
      <dgm:spPr/>
      <dgm:t>
        <a:bodyPr/>
        <a:lstStyle/>
        <a:p>
          <a:endParaRPr lang="en-US"/>
        </a:p>
      </dgm:t>
    </dgm:pt>
    <dgm:pt modelId="{B543A847-4181-440C-87C5-37F182F6E8A7}" type="sibTrans" cxnId="{3B216FC3-6381-42C7-9E45-F732BDA3FCB3}">
      <dgm:prSet/>
      <dgm:spPr/>
      <dgm:t>
        <a:bodyPr/>
        <a:lstStyle/>
        <a:p>
          <a:endParaRPr lang="en-US"/>
        </a:p>
      </dgm:t>
    </dgm:pt>
    <dgm:pt modelId="{76B7EA8C-4B5D-4C37-AC03-882C18234DAE}">
      <dgm:prSet phldrT="[Text]"/>
      <dgm:spPr/>
      <dgm:t>
        <a:bodyPr/>
        <a:lstStyle/>
        <a:p>
          <a:r>
            <a:rPr lang="en-US" dirty="0"/>
            <a:t>Level 3</a:t>
          </a:r>
        </a:p>
      </dgm:t>
    </dgm:pt>
    <dgm:pt modelId="{55DE290F-CC90-469C-94E0-30A55C9C4239}" type="parTrans" cxnId="{D53616F7-E29B-4F74-AE75-8CDF5146D506}">
      <dgm:prSet/>
      <dgm:spPr/>
      <dgm:t>
        <a:bodyPr/>
        <a:lstStyle/>
        <a:p>
          <a:endParaRPr lang="en-US"/>
        </a:p>
      </dgm:t>
    </dgm:pt>
    <dgm:pt modelId="{8ED85184-825A-4164-AEB8-74295B6D1E43}" type="sibTrans" cxnId="{D53616F7-E29B-4F74-AE75-8CDF5146D506}">
      <dgm:prSet/>
      <dgm:spPr/>
      <dgm:t>
        <a:bodyPr/>
        <a:lstStyle/>
        <a:p>
          <a:endParaRPr lang="en-US"/>
        </a:p>
      </dgm:t>
    </dgm:pt>
    <dgm:pt modelId="{8E66A96F-D069-4F81-AF37-1BBC14BBE7D7}">
      <dgm:prSet phldrT="[Text]"/>
      <dgm:spPr/>
      <dgm:t>
        <a:bodyPr/>
        <a:lstStyle/>
        <a:p>
          <a:r>
            <a:rPr lang="en-US" dirty="0"/>
            <a:t>Interviewing</a:t>
          </a:r>
        </a:p>
      </dgm:t>
    </dgm:pt>
    <dgm:pt modelId="{D7BEF97D-60EF-409F-857E-CF1AC2BC0A75}" type="parTrans" cxnId="{ED0A6A55-0E13-490D-A41B-8B2D5E9DFA2E}">
      <dgm:prSet/>
      <dgm:spPr/>
      <dgm:t>
        <a:bodyPr/>
        <a:lstStyle/>
        <a:p>
          <a:endParaRPr lang="en-US"/>
        </a:p>
      </dgm:t>
    </dgm:pt>
    <dgm:pt modelId="{189D4736-72DD-41D4-A28B-A785B664E883}" type="sibTrans" cxnId="{ED0A6A55-0E13-490D-A41B-8B2D5E9DFA2E}">
      <dgm:prSet/>
      <dgm:spPr/>
      <dgm:t>
        <a:bodyPr/>
        <a:lstStyle/>
        <a:p>
          <a:endParaRPr lang="en-US"/>
        </a:p>
      </dgm:t>
    </dgm:pt>
    <dgm:pt modelId="{64001488-AA33-4F0B-9463-C26FEEB5DD98}">
      <dgm:prSet phldrT="[Text]"/>
      <dgm:spPr/>
      <dgm:t>
        <a:bodyPr/>
        <a:lstStyle/>
        <a:p>
          <a:r>
            <a:rPr lang="en-US" dirty="0"/>
            <a:t>Mock Interviews</a:t>
          </a:r>
        </a:p>
      </dgm:t>
    </dgm:pt>
    <dgm:pt modelId="{D25F4139-B98C-4619-A386-A60A0F7F5985}" type="parTrans" cxnId="{4BE088BE-9A0F-4F86-A138-32F30E4BC484}">
      <dgm:prSet/>
      <dgm:spPr/>
      <dgm:t>
        <a:bodyPr/>
        <a:lstStyle/>
        <a:p>
          <a:endParaRPr lang="en-US"/>
        </a:p>
      </dgm:t>
    </dgm:pt>
    <dgm:pt modelId="{220F917D-7A37-481E-A2CB-4F9DC560F74F}" type="sibTrans" cxnId="{4BE088BE-9A0F-4F86-A138-32F30E4BC484}">
      <dgm:prSet/>
      <dgm:spPr/>
      <dgm:t>
        <a:bodyPr/>
        <a:lstStyle/>
        <a:p>
          <a:endParaRPr lang="en-US"/>
        </a:p>
      </dgm:t>
    </dgm:pt>
    <dgm:pt modelId="{DF3216E8-3A30-471A-A67C-608280795987}">
      <dgm:prSet phldrT="[Text]"/>
      <dgm:spPr/>
      <dgm:t>
        <a:bodyPr/>
        <a:lstStyle/>
        <a:p>
          <a:r>
            <a:rPr lang="en-US" dirty="0"/>
            <a:t>Salary Negotiations</a:t>
          </a:r>
        </a:p>
      </dgm:t>
    </dgm:pt>
    <dgm:pt modelId="{B847BC73-E965-4EE5-A5E0-E3F9B03C8242}" type="parTrans" cxnId="{FC8FF50E-3B68-494F-A860-98FBE69F01C4}">
      <dgm:prSet/>
      <dgm:spPr/>
      <dgm:t>
        <a:bodyPr/>
        <a:lstStyle/>
        <a:p>
          <a:endParaRPr lang="en-US"/>
        </a:p>
      </dgm:t>
    </dgm:pt>
    <dgm:pt modelId="{742F674E-3140-4FD1-B5BC-7B4174BD4E76}" type="sibTrans" cxnId="{FC8FF50E-3B68-494F-A860-98FBE69F01C4}">
      <dgm:prSet/>
      <dgm:spPr/>
      <dgm:t>
        <a:bodyPr/>
        <a:lstStyle/>
        <a:p>
          <a:endParaRPr lang="en-US"/>
        </a:p>
      </dgm:t>
    </dgm:pt>
    <dgm:pt modelId="{9E7C3C39-8165-425D-BFAA-8F71AA71BB0E}" type="pres">
      <dgm:prSet presAssocID="{6628672B-AF31-4434-85F1-773FEDF50665}" presName="CompostProcess" presStyleCnt="0">
        <dgm:presLayoutVars>
          <dgm:dir/>
          <dgm:resizeHandles val="exact"/>
        </dgm:presLayoutVars>
      </dgm:prSet>
      <dgm:spPr/>
    </dgm:pt>
    <dgm:pt modelId="{3F26621E-7250-470C-AA71-EDC8518F54B9}" type="pres">
      <dgm:prSet presAssocID="{6628672B-AF31-4434-85F1-773FEDF50665}" presName="arrow" presStyleLbl="bgShp" presStyleIdx="0" presStyleCnt="1"/>
      <dgm:spPr/>
    </dgm:pt>
    <dgm:pt modelId="{A809199D-1FE5-4F2C-B9DE-FA12F332ECC5}" type="pres">
      <dgm:prSet presAssocID="{6628672B-AF31-4434-85F1-773FEDF50665}" presName="linearProcess" presStyleCnt="0"/>
      <dgm:spPr/>
    </dgm:pt>
    <dgm:pt modelId="{B2A3D9AB-98F2-4FBA-B8AE-F79DE1EBC236}" type="pres">
      <dgm:prSet presAssocID="{5C4F97AF-344C-4D92-8EE1-5541463C5EFF}" presName="textNode" presStyleLbl="node1" presStyleIdx="0" presStyleCnt="4">
        <dgm:presLayoutVars>
          <dgm:bulletEnabled val="1"/>
        </dgm:presLayoutVars>
      </dgm:prSet>
      <dgm:spPr/>
    </dgm:pt>
    <dgm:pt modelId="{3C4E29D2-8572-4883-A5C7-E06798B9239C}" type="pres">
      <dgm:prSet presAssocID="{A2FAF205-A2A9-419C-B402-987B317B98C2}" presName="sibTrans" presStyleCnt="0"/>
      <dgm:spPr/>
    </dgm:pt>
    <dgm:pt modelId="{C50EEE1D-6B32-41F8-8221-C819FA3EC6D0}" type="pres">
      <dgm:prSet presAssocID="{B794F888-9FC0-4BAC-AED4-2EF34C5F1F8D}" presName="textNode" presStyleLbl="node1" presStyleIdx="1" presStyleCnt="4">
        <dgm:presLayoutVars>
          <dgm:bulletEnabled val="1"/>
        </dgm:presLayoutVars>
      </dgm:prSet>
      <dgm:spPr/>
    </dgm:pt>
    <dgm:pt modelId="{46D18205-0823-4C37-8D21-FECABE6F601A}" type="pres">
      <dgm:prSet presAssocID="{6640B3AE-937C-4470-B983-969B7F2417F1}" presName="sibTrans" presStyleCnt="0"/>
      <dgm:spPr/>
    </dgm:pt>
    <dgm:pt modelId="{B4A7E6CF-7963-4F75-9198-86FFB92037C5}" type="pres">
      <dgm:prSet presAssocID="{B8797EBC-69B4-45E1-B259-46C72D0A1EAD}" presName="textNode" presStyleLbl="node1" presStyleIdx="2" presStyleCnt="4">
        <dgm:presLayoutVars>
          <dgm:bulletEnabled val="1"/>
        </dgm:presLayoutVars>
      </dgm:prSet>
      <dgm:spPr/>
    </dgm:pt>
    <dgm:pt modelId="{3573DB05-A576-4090-816B-0C401DC245E2}" type="pres">
      <dgm:prSet presAssocID="{0BAA4316-7BAE-485B-9037-627633671FDF}" presName="sibTrans" presStyleCnt="0"/>
      <dgm:spPr/>
    </dgm:pt>
    <dgm:pt modelId="{30FE9F50-3EAB-44BF-8743-F60CE93C6248}" type="pres">
      <dgm:prSet presAssocID="{76B7EA8C-4B5D-4C37-AC03-882C18234DAE}" presName="textNode" presStyleLbl="node1" presStyleIdx="3" presStyleCnt="4">
        <dgm:presLayoutVars>
          <dgm:bulletEnabled val="1"/>
        </dgm:presLayoutVars>
      </dgm:prSet>
      <dgm:spPr/>
    </dgm:pt>
  </dgm:ptLst>
  <dgm:cxnLst>
    <dgm:cxn modelId="{603F2405-F8EE-416A-9E2F-B6D0EC64576F}" type="presOf" srcId="{845F98DB-C076-4E8D-A95C-5C1A30A41BA2}" destId="{B4A7E6CF-7963-4F75-9198-86FFB92037C5}" srcOrd="0" destOrd="1" presId="urn:microsoft.com/office/officeart/2005/8/layout/hProcess9"/>
    <dgm:cxn modelId="{EADB4205-1D28-4E6E-BBC6-19D4A529827C}" srcId="{6628672B-AF31-4434-85F1-773FEDF50665}" destId="{5C4F97AF-344C-4D92-8EE1-5541463C5EFF}" srcOrd="0" destOrd="0" parTransId="{EA4950D0-641B-440C-94B9-AE1FEB9C8396}" sibTransId="{A2FAF205-A2A9-419C-B402-987B317B98C2}"/>
    <dgm:cxn modelId="{F50F2906-298E-4F0F-B80B-887BCADF1853}" type="presOf" srcId="{8E66A96F-D069-4F81-AF37-1BBC14BBE7D7}" destId="{30FE9F50-3EAB-44BF-8743-F60CE93C6248}" srcOrd="0" destOrd="1" presId="urn:microsoft.com/office/officeart/2005/8/layout/hProcess9"/>
    <dgm:cxn modelId="{28A2950A-7647-4D14-B114-774B33A591ED}" type="presOf" srcId="{6628672B-AF31-4434-85F1-773FEDF50665}" destId="{9E7C3C39-8165-425D-BFAA-8F71AA71BB0E}" srcOrd="0" destOrd="0" presId="urn:microsoft.com/office/officeart/2005/8/layout/hProcess9"/>
    <dgm:cxn modelId="{FC8FF50E-3B68-494F-A860-98FBE69F01C4}" srcId="{76B7EA8C-4B5D-4C37-AC03-882C18234DAE}" destId="{DF3216E8-3A30-471A-A67C-608280795987}" srcOrd="2" destOrd="0" parTransId="{B847BC73-E965-4EE5-A5E0-E3F9B03C8242}" sibTransId="{742F674E-3140-4FD1-B5BC-7B4174BD4E76}"/>
    <dgm:cxn modelId="{C0EA2C1D-80EE-4CDD-A5BC-709F9B049814}" type="presOf" srcId="{B794F888-9FC0-4BAC-AED4-2EF34C5F1F8D}" destId="{C50EEE1D-6B32-41F8-8221-C819FA3EC6D0}" srcOrd="0" destOrd="0" presId="urn:microsoft.com/office/officeart/2005/8/layout/hProcess9"/>
    <dgm:cxn modelId="{125B713D-825A-4257-9809-7D3D55A99504}" type="presOf" srcId="{2B8FC7AC-1306-4BE7-A96F-CE64BCE5AA80}" destId="{B4A7E6CF-7963-4F75-9198-86FFB92037C5}" srcOrd="0" destOrd="2" presId="urn:microsoft.com/office/officeart/2005/8/layout/hProcess9"/>
    <dgm:cxn modelId="{3A7D8540-C9C2-4E1C-A19A-E4750DD25FB4}" type="presOf" srcId="{76B7EA8C-4B5D-4C37-AC03-882C18234DAE}" destId="{30FE9F50-3EAB-44BF-8743-F60CE93C6248}" srcOrd="0" destOrd="0" presId="urn:microsoft.com/office/officeart/2005/8/layout/hProcess9"/>
    <dgm:cxn modelId="{11D6965F-6344-408E-B85E-0ED487E9F870}" type="presOf" srcId="{3B6855B8-615D-43E1-9DEF-F4325F2D3BEA}" destId="{B2A3D9AB-98F2-4FBA-B8AE-F79DE1EBC236}" srcOrd="0" destOrd="1" presId="urn:microsoft.com/office/officeart/2005/8/layout/hProcess9"/>
    <dgm:cxn modelId="{7EA62044-85F8-4DF7-9B37-07B39582E1B6}" srcId="{5C4F97AF-344C-4D92-8EE1-5541463C5EFF}" destId="{3B6855B8-615D-43E1-9DEF-F4325F2D3BEA}" srcOrd="0" destOrd="0" parTransId="{B2A1D496-D085-4317-B08C-56C63435B52E}" sibTransId="{8B0009D6-07B3-4D7E-A5F7-B9246A1649BA}"/>
    <dgm:cxn modelId="{36886164-AAE1-46AA-BAE8-4F7475C335AC}" type="presOf" srcId="{B8797EBC-69B4-45E1-B259-46C72D0A1EAD}" destId="{B4A7E6CF-7963-4F75-9198-86FFB92037C5}" srcOrd="0" destOrd="0" presId="urn:microsoft.com/office/officeart/2005/8/layout/hProcess9"/>
    <dgm:cxn modelId="{ED0A6A55-0E13-490D-A41B-8B2D5E9DFA2E}" srcId="{76B7EA8C-4B5D-4C37-AC03-882C18234DAE}" destId="{8E66A96F-D069-4F81-AF37-1BBC14BBE7D7}" srcOrd="0" destOrd="0" parTransId="{D7BEF97D-60EF-409F-857E-CF1AC2BC0A75}" sibTransId="{189D4736-72DD-41D4-A28B-A785B664E883}"/>
    <dgm:cxn modelId="{748AB75A-8DA2-49C4-8F44-0322CB4452E0}" srcId="{6628672B-AF31-4434-85F1-773FEDF50665}" destId="{B8797EBC-69B4-45E1-B259-46C72D0A1EAD}" srcOrd="2" destOrd="0" parTransId="{6E87431A-60B7-420E-99F8-A67B1881F0F5}" sibTransId="{0BAA4316-7BAE-485B-9037-627633671FDF}"/>
    <dgm:cxn modelId="{F866F07D-BF41-46B2-B714-3BD6E469CE1C}" srcId="{6628672B-AF31-4434-85F1-773FEDF50665}" destId="{B794F888-9FC0-4BAC-AED4-2EF34C5F1F8D}" srcOrd="1" destOrd="0" parTransId="{B8E4265F-B5B9-4F46-9BC9-F01E167EDC67}" sibTransId="{6640B3AE-937C-4470-B983-969B7F2417F1}"/>
    <dgm:cxn modelId="{71516283-F9FF-4CF1-AB66-BEE1AA9320CA}" type="presOf" srcId="{D6C2E569-6369-4EB8-89C0-724A18FE3EB8}" destId="{C50EEE1D-6B32-41F8-8221-C819FA3EC6D0}" srcOrd="0" destOrd="1" presId="urn:microsoft.com/office/officeart/2005/8/layout/hProcess9"/>
    <dgm:cxn modelId="{4C67ADAB-CC50-4EBB-B4B9-19E1152A6D24}" type="presOf" srcId="{5C4F97AF-344C-4D92-8EE1-5541463C5EFF}" destId="{B2A3D9AB-98F2-4FBA-B8AE-F79DE1EBC236}" srcOrd="0" destOrd="0" presId="urn:microsoft.com/office/officeart/2005/8/layout/hProcess9"/>
    <dgm:cxn modelId="{31257FAE-117F-480A-AF47-E413ABC15CD3}" srcId="{B794F888-9FC0-4BAC-AED4-2EF34C5F1F8D}" destId="{5CD5135A-F453-4077-B133-01881E3B84AE}" srcOrd="1" destOrd="0" parTransId="{39258712-A412-4F1D-96A5-0711E1AC62CE}" sibTransId="{71A02FCF-9540-47E4-9083-8A99AD699E1E}"/>
    <dgm:cxn modelId="{02BECCAF-CA38-441C-A3AB-6248B212EF44}" srcId="{B8797EBC-69B4-45E1-B259-46C72D0A1EAD}" destId="{2B8FC7AC-1306-4BE7-A96F-CE64BCE5AA80}" srcOrd="1" destOrd="0" parTransId="{2CDE0E53-89DF-4B1C-8770-0314BDDFA7C1}" sibTransId="{40D8CEC3-3464-40BC-9EE3-CBE31FA8CF05}"/>
    <dgm:cxn modelId="{E6825CB6-058F-42F6-A30F-D62BCC75825F}" type="presOf" srcId="{64001488-AA33-4F0B-9463-C26FEEB5DD98}" destId="{30FE9F50-3EAB-44BF-8743-F60CE93C6248}" srcOrd="0" destOrd="2" presId="urn:microsoft.com/office/officeart/2005/8/layout/hProcess9"/>
    <dgm:cxn modelId="{4BE088BE-9A0F-4F86-A138-32F30E4BC484}" srcId="{76B7EA8C-4B5D-4C37-AC03-882C18234DAE}" destId="{64001488-AA33-4F0B-9463-C26FEEB5DD98}" srcOrd="1" destOrd="0" parTransId="{D25F4139-B98C-4619-A386-A60A0F7F5985}" sibTransId="{220F917D-7A37-481E-A2CB-4F9DC560F74F}"/>
    <dgm:cxn modelId="{3B216FC3-6381-42C7-9E45-F732BDA3FCB3}" srcId="{B8797EBC-69B4-45E1-B259-46C72D0A1EAD}" destId="{DF67D1E4-B313-4C3A-B2DE-11EED63E7C32}" srcOrd="2" destOrd="0" parTransId="{87B4F6FA-4FEA-4CE4-981B-D433750281FC}" sibTransId="{B543A847-4181-440C-87C5-37F182F6E8A7}"/>
    <dgm:cxn modelId="{C0C588C3-F30D-4EB8-BC35-9B6598D50E83}" srcId="{B794F888-9FC0-4BAC-AED4-2EF34C5F1F8D}" destId="{D6C2E569-6369-4EB8-89C0-724A18FE3EB8}" srcOrd="0" destOrd="0" parTransId="{01400AED-97E6-472B-9231-0190A85EF9A8}" sibTransId="{71738A7D-D29A-47F1-BF6F-64D240D07303}"/>
    <dgm:cxn modelId="{24B2D8DB-58E3-4352-A425-9FC9E9218F60}" srcId="{B8797EBC-69B4-45E1-B259-46C72D0A1EAD}" destId="{845F98DB-C076-4E8D-A95C-5C1A30A41BA2}" srcOrd="0" destOrd="0" parTransId="{475CFAA9-3A4E-4B8B-A9D7-D57E34528AF2}" sibTransId="{12BFAA5D-8292-41AD-8B23-055FFF6A1251}"/>
    <dgm:cxn modelId="{E9AD31DC-1939-4480-A27C-045C092A656A}" type="presOf" srcId="{DF67D1E4-B313-4C3A-B2DE-11EED63E7C32}" destId="{B4A7E6CF-7963-4F75-9198-86FFB92037C5}" srcOrd="0" destOrd="3" presId="urn:microsoft.com/office/officeart/2005/8/layout/hProcess9"/>
    <dgm:cxn modelId="{4103F9DD-9912-4D24-A8DD-2EF641FAA6CD}" type="presOf" srcId="{5CD5135A-F453-4077-B133-01881E3B84AE}" destId="{C50EEE1D-6B32-41F8-8221-C819FA3EC6D0}" srcOrd="0" destOrd="2" presId="urn:microsoft.com/office/officeart/2005/8/layout/hProcess9"/>
    <dgm:cxn modelId="{F866BDF1-9FCC-4C2F-8F0A-5AABFAC6DA1F}" type="presOf" srcId="{DF3216E8-3A30-471A-A67C-608280795987}" destId="{30FE9F50-3EAB-44BF-8743-F60CE93C6248}" srcOrd="0" destOrd="3" presId="urn:microsoft.com/office/officeart/2005/8/layout/hProcess9"/>
    <dgm:cxn modelId="{D53616F7-E29B-4F74-AE75-8CDF5146D506}" srcId="{6628672B-AF31-4434-85F1-773FEDF50665}" destId="{76B7EA8C-4B5D-4C37-AC03-882C18234DAE}" srcOrd="3" destOrd="0" parTransId="{55DE290F-CC90-469C-94E0-30A55C9C4239}" sibTransId="{8ED85184-825A-4164-AEB8-74295B6D1E43}"/>
    <dgm:cxn modelId="{6F9B16E9-9BEB-4204-8241-40B36F0B47C8}" type="presParOf" srcId="{9E7C3C39-8165-425D-BFAA-8F71AA71BB0E}" destId="{3F26621E-7250-470C-AA71-EDC8518F54B9}" srcOrd="0" destOrd="0" presId="urn:microsoft.com/office/officeart/2005/8/layout/hProcess9"/>
    <dgm:cxn modelId="{1D24A3A7-C2C4-427E-A81B-94E3AFAC8298}" type="presParOf" srcId="{9E7C3C39-8165-425D-BFAA-8F71AA71BB0E}" destId="{A809199D-1FE5-4F2C-B9DE-FA12F332ECC5}" srcOrd="1" destOrd="0" presId="urn:microsoft.com/office/officeart/2005/8/layout/hProcess9"/>
    <dgm:cxn modelId="{E2E9AB60-EE3A-4855-9BF1-236322A2CE08}" type="presParOf" srcId="{A809199D-1FE5-4F2C-B9DE-FA12F332ECC5}" destId="{B2A3D9AB-98F2-4FBA-B8AE-F79DE1EBC236}" srcOrd="0" destOrd="0" presId="urn:microsoft.com/office/officeart/2005/8/layout/hProcess9"/>
    <dgm:cxn modelId="{A60B52B7-B1C3-49CC-BC5F-CC0203C87995}" type="presParOf" srcId="{A809199D-1FE5-4F2C-B9DE-FA12F332ECC5}" destId="{3C4E29D2-8572-4883-A5C7-E06798B9239C}" srcOrd="1" destOrd="0" presId="urn:microsoft.com/office/officeart/2005/8/layout/hProcess9"/>
    <dgm:cxn modelId="{DDBE4E99-949B-4E9F-8FEF-4EB1229EBF08}" type="presParOf" srcId="{A809199D-1FE5-4F2C-B9DE-FA12F332ECC5}" destId="{C50EEE1D-6B32-41F8-8221-C819FA3EC6D0}" srcOrd="2" destOrd="0" presId="urn:microsoft.com/office/officeart/2005/8/layout/hProcess9"/>
    <dgm:cxn modelId="{1660E416-197C-4778-B992-93498EAA38CF}" type="presParOf" srcId="{A809199D-1FE5-4F2C-B9DE-FA12F332ECC5}" destId="{46D18205-0823-4C37-8D21-FECABE6F601A}" srcOrd="3" destOrd="0" presId="urn:microsoft.com/office/officeart/2005/8/layout/hProcess9"/>
    <dgm:cxn modelId="{21E6D84B-383A-46FA-9957-32D28CA3DE40}" type="presParOf" srcId="{A809199D-1FE5-4F2C-B9DE-FA12F332ECC5}" destId="{B4A7E6CF-7963-4F75-9198-86FFB92037C5}" srcOrd="4" destOrd="0" presId="urn:microsoft.com/office/officeart/2005/8/layout/hProcess9"/>
    <dgm:cxn modelId="{601935B1-3414-4497-B4A8-61C65F776DA8}" type="presParOf" srcId="{A809199D-1FE5-4F2C-B9DE-FA12F332ECC5}" destId="{3573DB05-A576-4090-816B-0C401DC245E2}" srcOrd="5" destOrd="0" presId="urn:microsoft.com/office/officeart/2005/8/layout/hProcess9"/>
    <dgm:cxn modelId="{722C6174-3D48-47BB-8344-FBDDC99D0A40}" type="presParOf" srcId="{A809199D-1FE5-4F2C-B9DE-FA12F332ECC5}" destId="{30FE9F50-3EAB-44BF-8743-F60CE93C6248}"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2DA82A-05E6-4913-A69C-34F5E3F1A7F6}"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8B956A27-2AF4-41E3-9546-3FD943D25208}">
      <dgm:prSet phldrT="[Text]"/>
      <dgm:spPr/>
      <dgm:t>
        <a:bodyPr/>
        <a:lstStyle/>
        <a:p>
          <a:r>
            <a:rPr lang="en-US" dirty="0"/>
            <a:t>Problem</a:t>
          </a:r>
        </a:p>
      </dgm:t>
    </dgm:pt>
    <dgm:pt modelId="{DAEDF25E-68E2-4EA8-9DCB-C7F68F786901}" type="parTrans" cxnId="{4712B78D-9FE7-405D-B0D1-17CE3356164F}">
      <dgm:prSet/>
      <dgm:spPr/>
      <dgm:t>
        <a:bodyPr/>
        <a:lstStyle/>
        <a:p>
          <a:endParaRPr lang="en-US"/>
        </a:p>
      </dgm:t>
    </dgm:pt>
    <dgm:pt modelId="{9CFD61C6-E1A7-48F9-BD5D-2F0C08C8264B}" type="sibTrans" cxnId="{4712B78D-9FE7-405D-B0D1-17CE3356164F}">
      <dgm:prSet/>
      <dgm:spPr/>
      <dgm:t>
        <a:bodyPr/>
        <a:lstStyle/>
        <a:p>
          <a:endParaRPr lang="en-US"/>
        </a:p>
      </dgm:t>
    </dgm:pt>
    <dgm:pt modelId="{CB9C7836-81B6-4AB7-86BE-8020CC713937}">
      <dgm:prSet phldrT="[Text]"/>
      <dgm:spPr/>
      <dgm:t>
        <a:bodyPr/>
        <a:lstStyle/>
        <a:p>
          <a:r>
            <a:rPr lang="en-US" dirty="0"/>
            <a:t>Action</a:t>
          </a:r>
        </a:p>
      </dgm:t>
    </dgm:pt>
    <dgm:pt modelId="{D6E49044-9DF8-4934-AC39-EB53A978EB39}" type="parTrans" cxnId="{DA5E6D60-3251-474C-BB69-36DCF53EEE68}">
      <dgm:prSet/>
      <dgm:spPr/>
      <dgm:t>
        <a:bodyPr/>
        <a:lstStyle/>
        <a:p>
          <a:endParaRPr lang="en-US"/>
        </a:p>
      </dgm:t>
    </dgm:pt>
    <dgm:pt modelId="{22C74ED4-59E5-4E4A-8C8A-53341FC12FF0}" type="sibTrans" cxnId="{DA5E6D60-3251-474C-BB69-36DCF53EEE68}">
      <dgm:prSet/>
      <dgm:spPr/>
      <dgm:t>
        <a:bodyPr/>
        <a:lstStyle/>
        <a:p>
          <a:endParaRPr lang="en-US"/>
        </a:p>
      </dgm:t>
    </dgm:pt>
    <dgm:pt modelId="{F0A4A4E2-9A86-4313-8040-229A10583365}">
      <dgm:prSet phldrT="[Text]"/>
      <dgm:spPr/>
      <dgm:t>
        <a:bodyPr/>
        <a:lstStyle/>
        <a:p>
          <a:r>
            <a:rPr lang="en-US" dirty="0"/>
            <a:t>Result</a:t>
          </a:r>
        </a:p>
      </dgm:t>
    </dgm:pt>
    <dgm:pt modelId="{BCE1AD63-6172-41C6-9E47-709C134BC12F}" type="parTrans" cxnId="{BF80DE6E-9A80-48B5-8D35-C2CD10A7ECCB}">
      <dgm:prSet/>
      <dgm:spPr/>
      <dgm:t>
        <a:bodyPr/>
        <a:lstStyle/>
        <a:p>
          <a:endParaRPr lang="en-US"/>
        </a:p>
      </dgm:t>
    </dgm:pt>
    <dgm:pt modelId="{860FA06B-0995-4480-A82A-93CE28BC2D11}" type="sibTrans" cxnId="{BF80DE6E-9A80-48B5-8D35-C2CD10A7ECCB}">
      <dgm:prSet/>
      <dgm:spPr/>
      <dgm:t>
        <a:bodyPr/>
        <a:lstStyle/>
        <a:p>
          <a:endParaRPr lang="en-US"/>
        </a:p>
      </dgm:t>
    </dgm:pt>
    <dgm:pt modelId="{27FFF70E-F17C-423A-A267-F7BA1B0492E0}">
      <dgm:prSet phldrT="[Text]"/>
      <dgm:spPr/>
      <dgm:t>
        <a:bodyPr/>
        <a:lstStyle/>
        <a:p>
          <a:r>
            <a:rPr lang="en-US" dirty="0"/>
            <a:t>Outside vendor training cost had doubled in 5 years</a:t>
          </a:r>
        </a:p>
      </dgm:t>
    </dgm:pt>
    <dgm:pt modelId="{ED6207A8-B323-4B1B-93A9-0E730D53275B}" type="parTrans" cxnId="{C3C4DD70-0F83-43C8-BCD3-3F3E4BE6359A}">
      <dgm:prSet/>
      <dgm:spPr/>
      <dgm:t>
        <a:bodyPr/>
        <a:lstStyle/>
        <a:p>
          <a:endParaRPr lang="en-US"/>
        </a:p>
      </dgm:t>
    </dgm:pt>
    <dgm:pt modelId="{E6BA2429-B5CA-4DD6-97C0-B0BD646118D3}" type="sibTrans" cxnId="{C3C4DD70-0F83-43C8-BCD3-3F3E4BE6359A}">
      <dgm:prSet/>
      <dgm:spPr/>
      <dgm:t>
        <a:bodyPr/>
        <a:lstStyle/>
        <a:p>
          <a:endParaRPr lang="en-US"/>
        </a:p>
      </dgm:t>
    </dgm:pt>
    <dgm:pt modelId="{4DEEFBC8-716B-4792-B699-883974577252}">
      <dgm:prSet phldrT="[Text]"/>
      <dgm:spPr/>
      <dgm:t>
        <a:bodyPr/>
        <a:lstStyle/>
        <a:p>
          <a:r>
            <a:rPr lang="en-US" dirty="0"/>
            <a:t>“Implemented a computer learning center…</a:t>
          </a:r>
        </a:p>
      </dgm:t>
    </dgm:pt>
    <dgm:pt modelId="{87CC6DDE-63BD-462B-BE3E-AC8BA47FDFA3}" type="parTrans" cxnId="{AED2B27D-F102-4A6F-B3AE-10F31ED70BDA}">
      <dgm:prSet/>
      <dgm:spPr/>
      <dgm:t>
        <a:bodyPr/>
        <a:lstStyle/>
        <a:p>
          <a:endParaRPr lang="en-US"/>
        </a:p>
      </dgm:t>
    </dgm:pt>
    <dgm:pt modelId="{2A82620C-8B52-41BF-AF36-1D3C3EEAFB15}" type="sibTrans" cxnId="{AED2B27D-F102-4A6F-B3AE-10F31ED70BDA}">
      <dgm:prSet/>
      <dgm:spPr/>
      <dgm:t>
        <a:bodyPr/>
        <a:lstStyle/>
        <a:p>
          <a:endParaRPr lang="en-US"/>
        </a:p>
      </dgm:t>
    </dgm:pt>
    <dgm:pt modelId="{EDB0CA94-FAA9-40D9-8D4D-017D9961EAC7}">
      <dgm:prSet phldrT="[Text]"/>
      <dgm:spPr/>
      <dgm:t>
        <a:bodyPr/>
        <a:lstStyle/>
        <a:p>
          <a:r>
            <a:rPr lang="en-US" dirty="0"/>
            <a:t>…which is projected to reduce outside vendor training cost by $45K during the first year.”</a:t>
          </a:r>
        </a:p>
      </dgm:t>
    </dgm:pt>
    <dgm:pt modelId="{F2B62B13-6368-47F4-877F-51DE8A8CFF5E}" type="parTrans" cxnId="{20F0FEDE-8F65-42D1-91BF-456BC7CC2B50}">
      <dgm:prSet/>
      <dgm:spPr/>
      <dgm:t>
        <a:bodyPr/>
        <a:lstStyle/>
        <a:p>
          <a:endParaRPr lang="en-US"/>
        </a:p>
      </dgm:t>
    </dgm:pt>
    <dgm:pt modelId="{8AF62FD2-68B2-46C9-AC17-35D16C9E1853}" type="sibTrans" cxnId="{20F0FEDE-8F65-42D1-91BF-456BC7CC2B50}">
      <dgm:prSet/>
      <dgm:spPr/>
      <dgm:t>
        <a:bodyPr/>
        <a:lstStyle/>
        <a:p>
          <a:endParaRPr lang="en-US"/>
        </a:p>
      </dgm:t>
    </dgm:pt>
    <dgm:pt modelId="{B3036AD2-1AF5-411A-B067-9FEBAAF0F115}" type="pres">
      <dgm:prSet presAssocID="{832DA82A-05E6-4913-A69C-34F5E3F1A7F6}" presName="linear" presStyleCnt="0">
        <dgm:presLayoutVars>
          <dgm:dir/>
          <dgm:animLvl val="lvl"/>
          <dgm:resizeHandles val="exact"/>
        </dgm:presLayoutVars>
      </dgm:prSet>
      <dgm:spPr/>
    </dgm:pt>
    <dgm:pt modelId="{6F416866-28E8-4931-A711-9FC605A71CFA}" type="pres">
      <dgm:prSet presAssocID="{8B956A27-2AF4-41E3-9546-3FD943D25208}" presName="parentLin" presStyleCnt="0"/>
      <dgm:spPr/>
    </dgm:pt>
    <dgm:pt modelId="{CCD9A7E9-9BB8-4A82-8215-03B514B380CA}" type="pres">
      <dgm:prSet presAssocID="{8B956A27-2AF4-41E3-9546-3FD943D25208}" presName="parentLeftMargin" presStyleLbl="node1" presStyleIdx="0" presStyleCnt="3"/>
      <dgm:spPr/>
    </dgm:pt>
    <dgm:pt modelId="{7BF9AAD9-57B3-41FB-82C0-E731C02582E3}" type="pres">
      <dgm:prSet presAssocID="{8B956A27-2AF4-41E3-9546-3FD943D25208}" presName="parentText" presStyleLbl="node1" presStyleIdx="0" presStyleCnt="3">
        <dgm:presLayoutVars>
          <dgm:chMax val="0"/>
          <dgm:bulletEnabled val="1"/>
        </dgm:presLayoutVars>
      </dgm:prSet>
      <dgm:spPr/>
    </dgm:pt>
    <dgm:pt modelId="{54288249-E75E-4DAF-A34D-6F75B537A26C}" type="pres">
      <dgm:prSet presAssocID="{8B956A27-2AF4-41E3-9546-3FD943D25208}" presName="negativeSpace" presStyleCnt="0"/>
      <dgm:spPr/>
    </dgm:pt>
    <dgm:pt modelId="{EF6D4D40-1BCC-4354-B776-B7537B98F8F2}" type="pres">
      <dgm:prSet presAssocID="{8B956A27-2AF4-41E3-9546-3FD943D25208}" presName="childText" presStyleLbl="conFgAcc1" presStyleIdx="0" presStyleCnt="3">
        <dgm:presLayoutVars>
          <dgm:bulletEnabled val="1"/>
        </dgm:presLayoutVars>
      </dgm:prSet>
      <dgm:spPr/>
    </dgm:pt>
    <dgm:pt modelId="{F05B5BAD-9C39-4342-9CF8-4639B8D9D628}" type="pres">
      <dgm:prSet presAssocID="{9CFD61C6-E1A7-48F9-BD5D-2F0C08C8264B}" presName="spaceBetweenRectangles" presStyleCnt="0"/>
      <dgm:spPr/>
    </dgm:pt>
    <dgm:pt modelId="{3F5710DF-69EC-4A0E-9840-0D3B4602F1B7}" type="pres">
      <dgm:prSet presAssocID="{CB9C7836-81B6-4AB7-86BE-8020CC713937}" presName="parentLin" presStyleCnt="0"/>
      <dgm:spPr/>
    </dgm:pt>
    <dgm:pt modelId="{52A40A94-EE05-44F8-B242-64B381A8336F}" type="pres">
      <dgm:prSet presAssocID="{CB9C7836-81B6-4AB7-86BE-8020CC713937}" presName="parentLeftMargin" presStyleLbl="node1" presStyleIdx="0" presStyleCnt="3"/>
      <dgm:spPr/>
    </dgm:pt>
    <dgm:pt modelId="{27040666-C5ED-42D0-B7F7-068C0C36A64A}" type="pres">
      <dgm:prSet presAssocID="{CB9C7836-81B6-4AB7-86BE-8020CC713937}" presName="parentText" presStyleLbl="node1" presStyleIdx="1" presStyleCnt="3">
        <dgm:presLayoutVars>
          <dgm:chMax val="0"/>
          <dgm:bulletEnabled val="1"/>
        </dgm:presLayoutVars>
      </dgm:prSet>
      <dgm:spPr/>
    </dgm:pt>
    <dgm:pt modelId="{B8BE54D4-7FCC-4C1B-82BF-FB2AEC0E9465}" type="pres">
      <dgm:prSet presAssocID="{CB9C7836-81B6-4AB7-86BE-8020CC713937}" presName="negativeSpace" presStyleCnt="0"/>
      <dgm:spPr/>
    </dgm:pt>
    <dgm:pt modelId="{C0F42C71-02F7-4CAE-8671-864D26328549}" type="pres">
      <dgm:prSet presAssocID="{CB9C7836-81B6-4AB7-86BE-8020CC713937}" presName="childText" presStyleLbl="conFgAcc1" presStyleIdx="1" presStyleCnt="3">
        <dgm:presLayoutVars>
          <dgm:bulletEnabled val="1"/>
        </dgm:presLayoutVars>
      </dgm:prSet>
      <dgm:spPr/>
    </dgm:pt>
    <dgm:pt modelId="{9FA9DDC5-3714-4081-84BB-E0ADF348D120}" type="pres">
      <dgm:prSet presAssocID="{22C74ED4-59E5-4E4A-8C8A-53341FC12FF0}" presName="spaceBetweenRectangles" presStyleCnt="0"/>
      <dgm:spPr/>
    </dgm:pt>
    <dgm:pt modelId="{C622848C-4F09-43FE-B3CC-A13E1A3400CA}" type="pres">
      <dgm:prSet presAssocID="{F0A4A4E2-9A86-4313-8040-229A10583365}" presName="parentLin" presStyleCnt="0"/>
      <dgm:spPr/>
    </dgm:pt>
    <dgm:pt modelId="{045F8AB5-4B36-469C-B5CC-44AEB31CA433}" type="pres">
      <dgm:prSet presAssocID="{F0A4A4E2-9A86-4313-8040-229A10583365}" presName="parentLeftMargin" presStyleLbl="node1" presStyleIdx="1" presStyleCnt="3"/>
      <dgm:spPr/>
    </dgm:pt>
    <dgm:pt modelId="{8CB18970-0DAB-4635-ABEF-DA948BDE2A08}" type="pres">
      <dgm:prSet presAssocID="{F0A4A4E2-9A86-4313-8040-229A10583365}" presName="parentText" presStyleLbl="node1" presStyleIdx="2" presStyleCnt="3">
        <dgm:presLayoutVars>
          <dgm:chMax val="0"/>
          <dgm:bulletEnabled val="1"/>
        </dgm:presLayoutVars>
      </dgm:prSet>
      <dgm:spPr/>
    </dgm:pt>
    <dgm:pt modelId="{F2F545EB-AF9B-4E5F-B2F6-90DE6A96AB01}" type="pres">
      <dgm:prSet presAssocID="{F0A4A4E2-9A86-4313-8040-229A10583365}" presName="negativeSpace" presStyleCnt="0"/>
      <dgm:spPr/>
    </dgm:pt>
    <dgm:pt modelId="{3BDC455C-43C0-44B7-AE93-FD187747B7E4}" type="pres">
      <dgm:prSet presAssocID="{F0A4A4E2-9A86-4313-8040-229A10583365}" presName="childText" presStyleLbl="conFgAcc1" presStyleIdx="2" presStyleCnt="3">
        <dgm:presLayoutVars>
          <dgm:bulletEnabled val="1"/>
        </dgm:presLayoutVars>
      </dgm:prSet>
      <dgm:spPr/>
    </dgm:pt>
  </dgm:ptLst>
  <dgm:cxnLst>
    <dgm:cxn modelId="{531C3216-9724-488D-8D1E-C115DEDCEE8A}" type="presOf" srcId="{F0A4A4E2-9A86-4313-8040-229A10583365}" destId="{8CB18970-0DAB-4635-ABEF-DA948BDE2A08}" srcOrd="1" destOrd="0" presId="urn:microsoft.com/office/officeart/2005/8/layout/list1"/>
    <dgm:cxn modelId="{EF5EE022-1167-4176-B3E3-9FA734513F4F}" type="presOf" srcId="{EDB0CA94-FAA9-40D9-8D4D-017D9961EAC7}" destId="{3BDC455C-43C0-44B7-AE93-FD187747B7E4}" srcOrd="0" destOrd="0" presId="urn:microsoft.com/office/officeart/2005/8/layout/list1"/>
    <dgm:cxn modelId="{B219155B-FD2E-49FA-B4AE-EB7C6081FEC6}" type="presOf" srcId="{8B956A27-2AF4-41E3-9546-3FD943D25208}" destId="{7BF9AAD9-57B3-41FB-82C0-E731C02582E3}" srcOrd="1" destOrd="0" presId="urn:microsoft.com/office/officeart/2005/8/layout/list1"/>
    <dgm:cxn modelId="{DA5E6D60-3251-474C-BB69-36DCF53EEE68}" srcId="{832DA82A-05E6-4913-A69C-34F5E3F1A7F6}" destId="{CB9C7836-81B6-4AB7-86BE-8020CC713937}" srcOrd="1" destOrd="0" parTransId="{D6E49044-9DF8-4934-AC39-EB53A978EB39}" sibTransId="{22C74ED4-59E5-4E4A-8C8A-53341FC12FF0}"/>
    <dgm:cxn modelId="{79DFEC64-20DD-4A0A-8894-F6105CB026C4}" type="presOf" srcId="{CB9C7836-81B6-4AB7-86BE-8020CC713937}" destId="{27040666-C5ED-42D0-B7F7-068C0C36A64A}" srcOrd="1" destOrd="0" presId="urn:microsoft.com/office/officeart/2005/8/layout/list1"/>
    <dgm:cxn modelId="{BF80DE6E-9A80-48B5-8D35-C2CD10A7ECCB}" srcId="{832DA82A-05E6-4913-A69C-34F5E3F1A7F6}" destId="{F0A4A4E2-9A86-4313-8040-229A10583365}" srcOrd="2" destOrd="0" parTransId="{BCE1AD63-6172-41C6-9E47-709C134BC12F}" sibTransId="{860FA06B-0995-4480-A82A-93CE28BC2D11}"/>
    <dgm:cxn modelId="{C3C4DD70-0F83-43C8-BCD3-3F3E4BE6359A}" srcId="{8B956A27-2AF4-41E3-9546-3FD943D25208}" destId="{27FFF70E-F17C-423A-A267-F7BA1B0492E0}" srcOrd="0" destOrd="0" parTransId="{ED6207A8-B323-4B1B-93A9-0E730D53275B}" sibTransId="{E6BA2429-B5CA-4DD6-97C0-B0BD646118D3}"/>
    <dgm:cxn modelId="{9BD02058-D3CE-4D96-9ABC-E0B1DFC41AF9}" type="presOf" srcId="{8B956A27-2AF4-41E3-9546-3FD943D25208}" destId="{CCD9A7E9-9BB8-4A82-8215-03B514B380CA}" srcOrd="0" destOrd="0" presId="urn:microsoft.com/office/officeart/2005/8/layout/list1"/>
    <dgm:cxn modelId="{94A80D7A-EA7D-4154-88BB-54B267C82F72}" type="presOf" srcId="{27FFF70E-F17C-423A-A267-F7BA1B0492E0}" destId="{EF6D4D40-1BCC-4354-B776-B7537B98F8F2}" srcOrd="0" destOrd="0" presId="urn:microsoft.com/office/officeart/2005/8/layout/list1"/>
    <dgm:cxn modelId="{AED2B27D-F102-4A6F-B3AE-10F31ED70BDA}" srcId="{CB9C7836-81B6-4AB7-86BE-8020CC713937}" destId="{4DEEFBC8-716B-4792-B699-883974577252}" srcOrd="0" destOrd="0" parTransId="{87CC6DDE-63BD-462B-BE3E-AC8BA47FDFA3}" sibTransId="{2A82620C-8B52-41BF-AF36-1D3C3EEAFB15}"/>
    <dgm:cxn modelId="{4712B78D-9FE7-405D-B0D1-17CE3356164F}" srcId="{832DA82A-05E6-4913-A69C-34F5E3F1A7F6}" destId="{8B956A27-2AF4-41E3-9546-3FD943D25208}" srcOrd="0" destOrd="0" parTransId="{DAEDF25E-68E2-4EA8-9DCB-C7F68F786901}" sibTransId="{9CFD61C6-E1A7-48F9-BD5D-2F0C08C8264B}"/>
    <dgm:cxn modelId="{42DD6290-3B3F-45FE-8489-303C1B734B63}" type="presOf" srcId="{CB9C7836-81B6-4AB7-86BE-8020CC713937}" destId="{52A40A94-EE05-44F8-B242-64B381A8336F}" srcOrd="0" destOrd="0" presId="urn:microsoft.com/office/officeart/2005/8/layout/list1"/>
    <dgm:cxn modelId="{96E78596-8D52-4F72-8C7B-EEC67E87FAE3}" type="presOf" srcId="{F0A4A4E2-9A86-4313-8040-229A10583365}" destId="{045F8AB5-4B36-469C-B5CC-44AEB31CA433}" srcOrd="0" destOrd="0" presId="urn:microsoft.com/office/officeart/2005/8/layout/list1"/>
    <dgm:cxn modelId="{C68D49AB-A60F-4BED-8892-AA6166A8740C}" type="presOf" srcId="{4DEEFBC8-716B-4792-B699-883974577252}" destId="{C0F42C71-02F7-4CAE-8671-864D26328549}" srcOrd="0" destOrd="0" presId="urn:microsoft.com/office/officeart/2005/8/layout/list1"/>
    <dgm:cxn modelId="{A12692B3-66DC-4492-B744-C969531EA443}" type="presOf" srcId="{832DA82A-05E6-4913-A69C-34F5E3F1A7F6}" destId="{B3036AD2-1AF5-411A-B067-9FEBAAF0F115}" srcOrd="0" destOrd="0" presId="urn:microsoft.com/office/officeart/2005/8/layout/list1"/>
    <dgm:cxn modelId="{20F0FEDE-8F65-42D1-91BF-456BC7CC2B50}" srcId="{F0A4A4E2-9A86-4313-8040-229A10583365}" destId="{EDB0CA94-FAA9-40D9-8D4D-017D9961EAC7}" srcOrd="0" destOrd="0" parTransId="{F2B62B13-6368-47F4-877F-51DE8A8CFF5E}" sibTransId="{8AF62FD2-68B2-46C9-AC17-35D16C9E1853}"/>
    <dgm:cxn modelId="{E9A679C2-2C9A-423D-9273-75DECA544679}" type="presParOf" srcId="{B3036AD2-1AF5-411A-B067-9FEBAAF0F115}" destId="{6F416866-28E8-4931-A711-9FC605A71CFA}" srcOrd="0" destOrd="0" presId="urn:microsoft.com/office/officeart/2005/8/layout/list1"/>
    <dgm:cxn modelId="{0AAB36AD-3F0D-470D-8C5E-02B7F6CC1C72}" type="presParOf" srcId="{6F416866-28E8-4931-A711-9FC605A71CFA}" destId="{CCD9A7E9-9BB8-4A82-8215-03B514B380CA}" srcOrd="0" destOrd="0" presId="urn:microsoft.com/office/officeart/2005/8/layout/list1"/>
    <dgm:cxn modelId="{61829503-958D-4699-9BBC-35B5A412F4DE}" type="presParOf" srcId="{6F416866-28E8-4931-A711-9FC605A71CFA}" destId="{7BF9AAD9-57B3-41FB-82C0-E731C02582E3}" srcOrd="1" destOrd="0" presId="urn:microsoft.com/office/officeart/2005/8/layout/list1"/>
    <dgm:cxn modelId="{043968C5-AD57-47DA-9B3C-53C8B0E034F6}" type="presParOf" srcId="{B3036AD2-1AF5-411A-B067-9FEBAAF0F115}" destId="{54288249-E75E-4DAF-A34D-6F75B537A26C}" srcOrd="1" destOrd="0" presId="urn:microsoft.com/office/officeart/2005/8/layout/list1"/>
    <dgm:cxn modelId="{01100ED2-D53B-429C-ACF0-EB0AB2363B84}" type="presParOf" srcId="{B3036AD2-1AF5-411A-B067-9FEBAAF0F115}" destId="{EF6D4D40-1BCC-4354-B776-B7537B98F8F2}" srcOrd="2" destOrd="0" presId="urn:microsoft.com/office/officeart/2005/8/layout/list1"/>
    <dgm:cxn modelId="{750625FB-5390-4939-B509-1CD7248D303E}" type="presParOf" srcId="{B3036AD2-1AF5-411A-B067-9FEBAAF0F115}" destId="{F05B5BAD-9C39-4342-9CF8-4639B8D9D628}" srcOrd="3" destOrd="0" presId="urn:microsoft.com/office/officeart/2005/8/layout/list1"/>
    <dgm:cxn modelId="{EBD9DF82-2EE6-47DC-9884-BE7AD6D0E6F5}" type="presParOf" srcId="{B3036AD2-1AF5-411A-B067-9FEBAAF0F115}" destId="{3F5710DF-69EC-4A0E-9840-0D3B4602F1B7}" srcOrd="4" destOrd="0" presId="urn:microsoft.com/office/officeart/2005/8/layout/list1"/>
    <dgm:cxn modelId="{7C9ED68A-C25C-44FD-A565-BA9C5EF9ADD2}" type="presParOf" srcId="{3F5710DF-69EC-4A0E-9840-0D3B4602F1B7}" destId="{52A40A94-EE05-44F8-B242-64B381A8336F}" srcOrd="0" destOrd="0" presId="urn:microsoft.com/office/officeart/2005/8/layout/list1"/>
    <dgm:cxn modelId="{CF404938-0569-49D2-B640-7C8F26F949E1}" type="presParOf" srcId="{3F5710DF-69EC-4A0E-9840-0D3B4602F1B7}" destId="{27040666-C5ED-42D0-B7F7-068C0C36A64A}" srcOrd="1" destOrd="0" presId="urn:microsoft.com/office/officeart/2005/8/layout/list1"/>
    <dgm:cxn modelId="{BF01FCED-A4E0-4CDF-B09D-02F766F435B4}" type="presParOf" srcId="{B3036AD2-1AF5-411A-B067-9FEBAAF0F115}" destId="{B8BE54D4-7FCC-4C1B-82BF-FB2AEC0E9465}" srcOrd="5" destOrd="0" presId="urn:microsoft.com/office/officeart/2005/8/layout/list1"/>
    <dgm:cxn modelId="{EBB8F226-ACFE-4297-9565-2888B203E8DC}" type="presParOf" srcId="{B3036AD2-1AF5-411A-B067-9FEBAAF0F115}" destId="{C0F42C71-02F7-4CAE-8671-864D26328549}" srcOrd="6" destOrd="0" presId="urn:microsoft.com/office/officeart/2005/8/layout/list1"/>
    <dgm:cxn modelId="{2B758690-82D9-4193-AEEA-383E252C1C56}" type="presParOf" srcId="{B3036AD2-1AF5-411A-B067-9FEBAAF0F115}" destId="{9FA9DDC5-3714-4081-84BB-E0ADF348D120}" srcOrd="7" destOrd="0" presId="urn:microsoft.com/office/officeart/2005/8/layout/list1"/>
    <dgm:cxn modelId="{D760597E-2305-4DDC-AE3C-FE7BE4592BAE}" type="presParOf" srcId="{B3036AD2-1AF5-411A-B067-9FEBAAF0F115}" destId="{C622848C-4F09-43FE-B3CC-A13E1A3400CA}" srcOrd="8" destOrd="0" presId="urn:microsoft.com/office/officeart/2005/8/layout/list1"/>
    <dgm:cxn modelId="{D5F8DBA0-6798-48DC-B63D-E6E54F027025}" type="presParOf" srcId="{C622848C-4F09-43FE-B3CC-A13E1A3400CA}" destId="{045F8AB5-4B36-469C-B5CC-44AEB31CA433}" srcOrd="0" destOrd="0" presId="urn:microsoft.com/office/officeart/2005/8/layout/list1"/>
    <dgm:cxn modelId="{584D4031-A2E3-439C-8DC5-CDE057BD2A32}" type="presParOf" srcId="{C622848C-4F09-43FE-B3CC-A13E1A3400CA}" destId="{8CB18970-0DAB-4635-ABEF-DA948BDE2A08}" srcOrd="1" destOrd="0" presId="urn:microsoft.com/office/officeart/2005/8/layout/list1"/>
    <dgm:cxn modelId="{7808B06D-FD7E-44C6-91CB-2217A2FA92EF}" type="presParOf" srcId="{B3036AD2-1AF5-411A-B067-9FEBAAF0F115}" destId="{F2F545EB-AF9B-4E5F-B2F6-90DE6A96AB01}" srcOrd="9" destOrd="0" presId="urn:microsoft.com/office/officeart/2005/8/layout/list1"/>
    <dgm:cxn modelId="{90AFF9A0-2B94-495C-8D02-E3AACD82E11B}" type="presParOf" srcId="{B3036AD2-1AF5-411A-B067-9FEBAAF0F115}" destId="{3BDC455C-43C0-44B7-AE93-FD187747B7E4}"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2DA82A-05E6-4913-A69C-34F5E3F1A7F6}"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8B956A27-2AF4-41E3-9546-3FD943D25208}">
      <dgm:prSet phldrT="[Text]"/>
      <dgm:spPr/>
      <dgm:t>
        <a:bodyPr/>
        <a:lstStyle/>
        <a:p>
          <a:r>
            <a:rPr lang="en-US" dirty="0"/>
            <a:t>Problem</a:t>
          </a:r>
        </a:p>
      </dgm:t>
    </dgm:pt>
    <dgm:pt modelId="{DAEDF25E-68E2-4EA8-9DCB-C7F68F786901}" type="parTrans" cxnId="{4712B78D-9FE7-405D-B0D1-17CE3356164F}">
      <dgm:prSet/>
      <dgm:spPr/>
      <dgm:t>
        <a:bodyPr/>
        <a:lstStyle/>
        <a:p>
          <a:endParaRPr lang="en-US"/>
        </a:p>
      </dgm:t>
    </dgm:pt>
    <dgm:pt modelId="{9CFD61C6-E1A7-48F9-BD5D-2F0C08C8264B}" type="sibTrans" cxnId="{4712B78D-9FE7-405D-B0D1-17CE3356164F}">
      <dgm:prSet/>
      <dgm:spPr/>
      <dgm:t>
        <a:bodyPr/>
        <a:lstStyle/>
        <a:p>
          <a:endParaRPr lang="en-US"/>
        </a:p>
      </dgm:t>
    </dgm:pt>
    <dgm:pt modelId="{CB9C7836-81B6-4AB7-86BE-8020CC713937}">
      <dgm:prSet phldrT="[Text]"/>
      <dgm:spPr/>
      <dgm:t>
        <a:bodyPr/>
        <a:lstStyle/>
        <a:p>
          <a:r>
            <a:rPr lang="en-US" dirty="0"/>
            <a:t>Action</a:t>
          </a:r>
        </a:p>
      </dgm:t>
    </dgm:pt>
    <dgm:pt modelId="{D6E49044-9DF8-4934-AC39-EB53A978EB39}" type="parTrans" cxnId="{DA5E6D60-3251-474C-BB69-36DCF53EEE68}">
      <dgm:prSet/>
      <dgm:spPr/>
      <dgm:t>
        <a:bodyPr/>
        <a:lstStyle/>
        <a:p>
          <a:endParaRPr lang="en-US"/>
        </a:p>
      </dgm:t>
    </dgm:pt>
    <dgm:pt modelId="{22C74ED4-59E5-4E4A-8C8A-53341FC12FF0}" type="sibTrans" cxnId="{DA5E6D60-3251-474C-BB69-36DCF53EEE68}">
      <dgm:prSet/>
      <dgm:spPr/>
      <dgm:t>
        <a:bodyPr/>
        <a:lstStyle/>
        <a:p>
          <a:endParaRPr lang="en-US"/>
        </a:p>
      </dgm:t>
    </dgm:pt>
    <dgm:pt modelId="{F0A4A4E2-9A86-4313-8040-229A10583365}">
      <dgm:prSet phldrT="[Text]"/>
      <dgm:spPr/>
      <dgm:t>
        <a:bodyPr/>
        <a:lstStyle/>
        <a:p>
          <a:r>
            <a:rPr lang="en-US" dirty="0"/>
            <a:t>Result</a:t>
          </a:r>
        </a:p>
      </dgm:t>
    </dgm:pt>
    <dgm:pt modelId="{BCE1AD63-6172-41C6-9E47-709C134BC12F}" type="parTrans" cxnId="{BF80DE6E-9A80-48B5-8D35-C2CD10A7ECCB}">
      <dgm:prSet/>
      <dgm:spPr/>
      <dgm:t>
        <a:bodyPr/>
        <a:lstStyle/>
        <a:p>
          <a:endParaRPr lang="en-US"/>
        </a:p>
      </dgm:t>
    </dgm:pt>
    <dgm:pt modelId="{860FA06B-0995-4480-A82A-93CE28BC2D11}" type="sibTrans" cxnId="{BF80DE6E-9A80-48B5-8D35-C2CD10A7ECCB}">
      <dgm:prSet/>
      <dgm:spPr/>
      <dgm:t>
        <a:bodyPr/>
        <a:lstStyle/>
        <a:p>
          <a:endParaRPr lang="en-US"/>
        </a:p>
      </dgm:t>
    </dgm:pt>
    <dgm:pt modelId="{27FFF70E-F17C-423A-A267-F7BA1B0492E0}">
      <dgm:prSet phldrT="[Text]"/>
      <dgm:spPr/>
      <dgm:t>
        <a:bodyPr/>
        <a:lstStyle/>
        <a:p>
          <a:r>
            <a:rPr lang="en-US" dirty="0"/>
            <a:t>A decline in customer service contract renewals was negatively affecting the organization’s profitability.</a:t>
          </a:r>
        </a:p>
      </dgm:t>
    </dgm:pt>
    <dgm:pt modelId="{ED6207A8-B323-4B1B-93A9-0E730D53275B}" type="parTrans" cxnId="{C3C4DD70-0F83-43C8-BCD3-3F3E4BE6359A}">
      <dgm:prSet/>
      <dgm:spPr/>
      <dgm:t>
        <a:bodyPr/>
        <a:lstStyle/>
        <a:p>
          <a:endParaRPr lang="en-US"/>
        </a:p>
      </dgm:t>
    </dgm:pt>
    <dgm:pt modelId="{E6BA2429-B5CA-4DD6-97C0-B0BD646118D3}" type="sibTrans" cxnId="{C3C4DD70-0F83-43C8-BCD3-3F3E4BE6359A}">
      <dgm:prSet/>
      <dgm:spPr/>
      <dgm:t>
        <a:bodyPr/>
        <a:lstStyle/>
        <a:p>
          <a:endParaRPr lang="en-US"/>
        </a:p>
      </dgm:t>
    </dgm:pt>
    <dgm:pt modelId="{4DEEFBC8-716B-4792-B699-883974577252}">
      <dgm:prSet phldrT="[Text]"/>
      <dgm:spPr/>
      <dgm:t>
        <a:bodyPr/>
        <a:lstStyle/>
        <a:p>
          <a:r>
            <a:rPr lang="en-US" dirty="0"/>
            <a:t>“Instituted a customer call back program…</a:t>
          </a:r>
        </a:p>
      </dgm:t>
    </dgm:pt>
    <dgm:pt modelId="{87CC6DDE-63BD-462B-BE3E-AC8BA47FDFA3}" type="parTrans" cxnId="{AED2B27D-F102-4A6F-B3AE-10F31ED70BDA}">
      <dgm:prSet/>
      <dgm:spPr/>
      <dgm:t>
        <a:bodyPr/>
        <a:lstStyle/>
        <a:p>
          <a:endParaRPr lang="en-US"/>
        </a:p>
      </dgm:t>
    </dgm:pt>
    <dgm:pt modelId="{2A82620C-8B52-41BF-AF36-1D3C3EEAFB15}" type="sibTrans" cxnId="{AED2B27D-F102-4A6F-B3AE-10F31ED70BDA}">
      <dgm:prSet/>
      <dgm:spPr/>
      <dgm:t>
        <a:bodyPr/>
        <a:lstStyle/>
        <a:p>
          <a:endParaRPr lang="en-US"/>
        </a:p>
      </dgm:t>
    </dgm:pt>
    <dgm:pt modelId="{EDB0CA94-FAA9-40D9-8D4D-017D9961EAC7}">
      <dgm:prSet phldrT="[Text]"/>
      <dgm:spPr/>
      <dgm:t>
        <a:bodyPr/>
        <a:lstStyle/>
        <a:p>
          <a:r>
            <a:rPr lang="en-US" dirty="0"/>
            <a:t>…resulting in a 22% increase in customer service contract renewals.”</a:t>
          </a:r>
        </a:p>
      </dgm:t>
    </dgm:pt>
    <dgm:pt modelId="{F2B62B13-6368-47F4-877F-51DE8A8CFF5E}" type="parTrans" cxnId="{20F0FEDE-8F65-42D1-91BF-456BC7CC2B50}">
      <dgm:prSet/>
      <dgm:spPr/>
      <dgm:t>
        <a:bodyPr/>
        <a:lstStyle/>
        <a:p>
          <a:endParaRPr lang="en-US"/>
        </a:p>
      </dgm:t>
    </dgm:pt>
    <dgm:pt modelId="{8AF62FD2-68B2-46C9-AC17-35D16C9E1853}" type="sibTrans" cxnId="{20F0FEDE-8F65-42D1-91BF-456BC7CC2B50}">
      <dgm:prSet/>
      <dgm:spPr/>
      <dgm:t>
        <a:bodyPr/>
        <a:lstStyle/>
        <a:p>
          <a:endParaRPr lang="en-US"/>
        </a:p>
      </dgm:t>
    </dgm:pt>
    <dgm:pt modelId="{B3036AD2-1AF5-411A-B067-9FEBAAF0F115}" type="pres">
      <dgm:prSet presAssocID="{832DA82A-05E6-4913-A69C-34F5E3F1A7F6}" presName="linear" presStyleCnt="0">
        <dgm:presLayoutVars>
          <dgm:dir/>
          <dgm:animLvl val="lvl"/>
          <dgm:resizeHandles val="exact"/>
        </dgm:presLayoutVars>
      </dgm:prSet>
      <dgm:spPr/>
    </dgm:pt>
    <dgm:pt modelId="{6F416866-28E8-4931-A711-9FC605A71CFA}" type="pres">
      <dgm:prSet presAssocID="{8B956A27-2AF4-41E3-9546-3FD943D25208}" presName="parentLin" presStyleCnt="0"/>
      <dgm:spPr/>
    </dgm:pt>
    <dgm:pt modelId="{CCD9A7E9-9BB8-4A82-8215-03B514B380CA}" type="pres">
      <dgm:prSet presAssocID="{8B956A27-2AF4-41E3-9546-3FD943D25208}" presName="parentLeftMargin" presStyleLbl="node1" presStyleIdx="0" presStyleCnt="3"/>
      <dgm:spPr/>
    </dgm:pt>
    <dgm:pt modelId="{7BF9AAD9-57B3-41FB-82C0-E731C02582E3}" type="pres">
      <dgm:prSet presAssocID="{8B956A27-2AF4-41E3-9546-3FD943D25208}" presName="parentText" presStyleLbl="node1" presStyleIdx="0" presStyleCnt="3">
        <dgm:presLayoutVars>
          <dgm:chMax val="0"/>
          <dgm:bulletEnabled val="1"/>
        </dgm:presLayoutVars>
      </dgm:prSet>
      <dgm:spPr/>
    </dgm:pt>
    <dgm:pt modelId="{54288249-E75E-4DAF-A34D-6F75B537A26C}" type="pres">
      <dgm:prSet presAssocID="{8B956A27-2AF4-41E3-9546-3FD943D25208}" presName="negativeSpace" presStyleCnt="0"/>
      <dgm:spPr/>
    </dgm:pt>
    <dgm:pt modelId="{EF6D4D40-1BCC-4354-B776-B7537B98F8F2}" type="pres">
      <dgm:prSet presAssocID="{8B956A27-2AF4-41E3-9546-3FD943D25208}" presName="childText" presStyleLbl="conFgAcc1" presStyleIdx="0" presStyleCnt="3">
        <dgm:presLayoutVars>
          <dgm:bulletEnabled val="1"/>
        </dgm:presLayoutVars>
      </dgm:prSet>
      <dgm:spPr/>
    </dgm:pt>
    <dgm:pt modelId="{F05B5BAD-9C39-4342-9CF8-4639B8D9D628}" type="pres">
      <dgm:prSet presAssocID="{9CFD61C6-E1A7-48F9-BD5D-2F0C08C8264B}" presName="spaceBetweenRectangles" presStyleCnt="0"/>
      <dgm:spPr/>
    </dgm:pt>
    <dgm:pt modelId="{3F5710DF-69EC-4A0E-9840-0D3B4602F1B7}" type="pres">
      <dgm:prSet presAssocID="{CB9C7836-81B6-4AB7-86BE-8020CC713937}" presName="parentLin" presStyleCnt="0"/>
      <dgm:spPr/>
    </dgm:pt>
    <dgm:pt modelId="{52A40A94-EE05-44F8-B242-64B381A8336F}" type="pres">
      <dgm:prSet presAssocID="{CB9C7836-81B6-4AB7-86BE-8020CC713937}" presName="parentLeftMargin" presStyleLbl="node1" presStyleIdx="0" presStyleCnt="3"/>
      <dgm:spPr/>
    </dgm:pt>
    <dgm:pt modelId="{27040666-C5ED-42D0-B7F7-068C0C36A64A}" type="pres">
      <dgm:prSet presAssocID="{CB9C7836-81B6-4AB7-86BE-8020CC713937}" presName="parentText" presStyleLbl="node1" presStyleIdx="1" presStyleCnt="3">
        <dgm:presLayoutVars>
          <dgm:chMax val="0"/>
          <dgm:bulletEnabled val="1"/>
        </dgm:presLayoutVars>
      </dgm:prSet>
      <dgm:spPr/>
    </dgm:pt>
    <dgm:pt modelId="{B8BE54D4-7FCC-4C1B-82BF-FB2AEC0E9465}" type="pres">
      <dgm:prSet presAssocID="{CB9C7836-81B6-4AB7-86BE-8020CC713937}" presName="negativeSpace" presStyleCnt="0"/>
      <dgm:spPr/>
    </dgm:pt>
    <dgm:pt modelId="{C0F42C71-02F7-4CAE-8671-864D26328549}" type="pres">
      <dgm:prSet presAssocID="{CB9C7836-81B6-4AB7-86BE-8020CC713937}" presName="childText" presStyleLbl="conFgAcc1" presStyleIdx="1" presStyleCnt="3">
        <dgm:presLayoutVars>
          <dgm:bulletEnabled val="1"/>
        </dgm:presLayoutVars>
      </dgm:prSet>
      <dgm:spPr/>
    </dgm:pt>
    <dgm:pt modelId="{9FA9DDC5-3714-4081-84BB-E0ADF348D120}" type="pres">
      <dgm:prSet presAssocID="{22C74ED4-59E5-4E4A-8C8A-53341FC12FF0}" presName="spaceBetweenRectangles" presStyleCnt="0"/>
      <dgm:spPr/>
    </dgm:pt>
    <dgm:pt modelId="{C622848C-4F09-43FE-B3CC-A13E1A3400CA}" type="pres">
      <dgm:prSet presAssocID="{F0A4A4E2-9A86-4313-8040-229A10583365}" presName="parentLin" presStyleCnt="0"/>
      <dgm:spPr/>
    </dgm:pt>
    <dgm:pt modelId="{045F8AB5-4B36-469C-B5CC-44AEB31CA433}" type="pres">
      <dgm:prSet presAssocID="{F0A4A4E2-9A86-4313-8040-229A10583365}" presName="parentLeftMargin" presStyleLbl="node1" presStyleIdx="1" presStyleCnt="3"/>
      <dgm:spPr/>
    </dgm:pt>
    <dgm:pt modelId="{8CB18970-0DAB-4635-ABEF-DA948BDE2A08}" type="pres">
      <dgm:prSet presAssocID="{F0A4A4E2-9A86-4313-8040-229A10583365}" presName="parentText" presStyleLbl="node1" presStyleIdx="2" presStyleCnt="3">
        <dgm:presLayoutVars>
          <dgm:chMax val="0"/>
          <dgm:bulletEnabled val="1"/>
        </dgm:presLayoutVars>
      </dgm:prSet>
      <dgm:spPr/>
    </dgm:pt>
    <dgm:pt modelId="{F2F545EB-AF9B-4E5F-B2F6-90DE6A96AB01}" type="pres">
      <dgm:prSet presAssocID="{F0A4A4E2-9A86-4313-8040-229A10583365}" presName="negativeSpace" presStyleCnt="0"/>
      <dgm:spPr/>
    </dgm:pt>
    <dgm:pt modelId="{3BDC455C-43C0-44B7-AE93-FD187747B7E4}" type="pres">
      <dgm:prSet presAssocID="{F0A4A4E2-9A86-4313-8040-229A10583365}" presName="childText" presStyleLbl="conFgAcc1" presStyleIdx="2" presStyleCnt="3">
        <dgm:presLayoutVars>
          <dgm:bulletEnabled val="1"/>
        </dgm:presLayoutVars>
      </dgm:prSet>
      <dgm:spPr/>
    </dgm:pt>
  </dgm:ptLst>
  <dgm:cxnLst>
    <dgm:cxn modelId="{531C3216-9724-488D-8D1E-C115DEDCEE8A}" type="presOf" srcId="{F0A4A4E2-9A86-4313-8040-229A10583365}" destId="{8CB18970-0DAB-4635-ABEF-DA948BDE2A08}" srcOrd="1" destOrd="0" presId="urn:microsoft.com/office/officeart/2005/8/layout/list1"/>
    <dgm:cxn modelId="{EF5EE022-1167-4176-B3E3-9FA734513F4F}" type="presOf" srcId="{EDB0CA94-FAA9-40D9-8D4D-017D9961EAC7}" destId="{3BDC455C-43C0-44B7-AE93-FD187747B7E4}" srcOrd="0" destOrd="0" presId="urn:microsoft.com/office/officeart/2005/8/layout/list1"/>
    <dgm:cxn modelId="{B219155B-FD2E-49FA-B4AE-EB7C6081FEC6}" type="presOf" srcId="{8B956A27-2AF4-41E3-9546-3FD943D25208}" destId="{7BF9AAD9-57B3-41FB-82C0-E731C02582E3}" srcOrd="1" destOrd="0" presId="urn:microsoft.com/office/officeart/2005/8/layout/list1"/>
    <dgm:cxn modelId="{DA5E6D60-3251-474C-BB69-36DCF53EEE68}" srcId="{832DA82A-05E6-4913-A69C-34F5E3F1A7F6}" destId="{CB9C7836-81B6-4AB7-86BE-8020CC713937}" srcOrd="1" destOrd="0" parTransId="{D6E49044-9DF8-4934-AC39-EB53A978EB39}" sibTransId="{22C74ED4-59E5-4E4A-8C8A-53341FC12FF0}"/>
    <dgm:cxn modelId="{79DFEC64-20DD-4A0A-8894-F6105CB026C4}" type="presOf" srcId="{CB9C7836-81B6-4AB7-86BE-8020CC713937}" destId="{27040666-C5ED-42D0-B7F7-068C0C36A64A}" srcOrd="1" destOrd="0" presId="urn:microsoft.com/office/officeart/2005/8/layout/list1"/>
    <dgm:cxn modelId="{BF80DE6E-9A80-48B5-8D35-C2CD10A7ECCB}" srcId="{832DA82A-05E6-4913-A69C-34F5E3F1A7F6}" destId="{F0A4A4E2-9A86-4313-8040-229A10583365}" srcOrd="2" destOrd="0" parTransId="{BCE1AD63-6172-41C6-9E47-709C134BC12F}" sibTransId="{860FA06B-0995-4480-A82A-93CE28BC2D11}"/>
    <dgm:cxn modelId="{C3C4DD70-0F83-43C8-BCD3-3F3E4BE6359A}" srcId="{8B956A27-2AF4-41E3-9546-3FD943D25208}" destId="{27FFF70E-F17C-423A-A267-F7BA1B0492E0}" srcOrd="0" destOrd="0" parTransId="{ED6207A8-B323-4B1B-93A9-0E730D53275B}" sibTransId="{E6BA2429-B5CA-4DD6-97C0-B0BD646118D3}"/>
    <dgm:cxn modelId="{9BD02058-D3CE-4D96-9ABC-E0B1DFC41AF9}" type="presOf" srcId="{8B956A27-2AF4-41E3-9546-3FD943D25208}" destId="{CCD9A7E9-9BB8-4A82-8215-03B514B380CA}" srcOrd="0" destOrd="0" presId="urn:microsoft.com/office/officeart/2005/8/layout/list1"/>
    <dgm:cxn modelId="{94A80D7A-EA7D-4154-88BB-54B267C82F72}" type="presOf" srcId="{27FFF70E-F17C-423A-A267-F7BA1B0492E0}" destId="{EF6D4D40-1BCC-4354-B776-B7537B98F8F2}" srcOrd="0" destOrd="0" presId="urn:microsoft.com/office/officeart/2005/8/layout/list1"/>
    <dgm:cxn modelId="{AED2B27D-F102-4A6F-B3AE-10F31ED70BDA}" srcId="{CB9C7836-81B6-4AB7-86BE-8020CC713937}" destId="{4DEEFBC8-716B-4792-B699-883974577252}" srcOrd="0" destOrd="0" parTransId="{87CC6DDE-63BD-462B-BE3E-AC8BA47FDFA3}" sibTransId="{2A82620C-8B52-41BF-AF36-1D3C3EEAFB15}"/>
    <dgm:cxn modelId="{4712B78D-9FE7-405D-B0D1-17CE3356164F}" srcId="{832DA82A-05E6-4913-A69C-34F5E3F1A7F6}" destId="{8B956A27-2AF4-41E3-9546-3FD943D25208}" srcOrd="0" destOrd="0" parTransId="{DAEDF25E-68E2-4EA8-9DCB-C7F68F786901}" sibTransId="{9CFD61C6-E1A7-48F9-BD5D-2F0C08C8264B}"/>
    <dgm:cxn modelId="{42DD6290-3B3F-45FE-8489-303C1B734B63}" type="presOf" srcId="{CB9C7836-81B6-4AB7-86BE-8020CC713937}" destId="{52A40A94-EE05-44F8-B242-64B381A8336F}" srcOrd="0" destOrd="0" presId="urn:microsoft.com/office/officeart/2005/8/layout/list1"/>
    <dgm:cxn modelId="{96E78596-8D52-4F72-8C7B-EEC67E87FAE3}" type="presOf" srcId="{F0A4A4E2-9A86-4313-8040-229A10583365}" destId="{045F8AB5-4B36-469C-B5CC-44AEB31CA433}" srcOrd="0" destOrd="0" presId="urn:microsoft.com/office/officeart/2005/8/layout/list1"/>
    <dgm:cxn modelId="{C68D49AB-A60F-4BED-8892-AA6166A8740C}" type="presOf" srcId="{4DEEFBC8-716B-4792-B699-883974577252}" destId="{C0F42C71-02F7-4CAE-8671-864D26328549}" srcOrd="0" destOrd="0" presId="urn:microsoft.com/office/officeart/2005/8/layout/list1"/>
    <dgm:cxn modelId="{A12692B3-66DC-4492-B744-C969531EA443}" type="presOf" srcId="{832DA82A-05E6-4913-A69C-34F5E3F1A7F6}" destId="{B3036AD2-1AF5-411A-B067-9FEBAAF0F115}" srcOrd="0" destOrd="0" presId="urn:microsoft.com/office/officeart/2005/8/layout/list1"/>
    <dgm:cxn modelId="{20F0FEDE-8F65-42D1-91BF-456BC7CC2B50}" srcId="{F0A4A4E2-9A86-4313-8040-229A10583365}" destId="{EDB0CA94-FAA9-40D9-8D4D-017D9961EAC7}" srcOrd="0" destOrd="0" parTransId="{F2B62B13-6368-47F4-877F-51DE8A8CFF5E}" sibTransId="{8AF62FD2-68B2-46C9-AC17-35D16C9E1853}"/>
    <dgm:cxn modelId="{E9A679C2-2C9A-423D-9273-75DECA544679}" type="presParOf" srcId="{B3036AD2-1AF5-411A-B067-9FEBAAF0F115}" destId="{6F416866-28E8-4931-A711-9FC605A71CFA}" srcOrd="0" destOrd="0" presId="urn:microsoft.com/office/officeart/2005/8/layout/list1"/>
    <dgm:cxn modelId="{0AAB36AD-3F0D-470D-8C5E-02B7F6CC1C72}" type="presParOf" srcId="{6F416866-28E8-4931-A711-9FC605A71CFA}" destId="{CCD9A7E9-9BB8-4A82-8215-03B514B380CA}" srcOrd="0" destOrd="0" presId="urn:microsoft.com/office/officeart/2005/8/layout/list1"/>
    <dgm:cxn modelId="{61829503-958D-4699-9BBC-35B5A412F4DE}" type="presParOf" srcId="{6F416866-28E8-4931-A711-9FC605A71CFA}" destId="{7BF9AAD9-57B3-41FB-82C0-E731C02582E3}" srcOrd="1" destOrd="0" presId="urn:microsoft.com/office/officeart/2005/8/layout/list1"/>
    <dgm:cxn modelId="{043968C5-AD57-47DA-9B3C-53C8B0E034F6}" type="presParOf" srcId="{B3036AD2-1AF5-411A-B067-9FEBAAF0F115}" destId="{54288249-E75E-4DAF-A34D-6F75B537A26C}" srcOrd="1" destOrd="0" presId="urn:microsoft.com/office/officeart/2005/8/layout/list1"/>
    <dgm:cxn modelId="{01100ED2-D53B-429C-ACF0-EB0AB2363B84}" type="presParOf" srcId="{B3036AD2-1AF5-411A-B067-9FEBAAF0F115}" destId="{EF6D4D40-1BCC-4354-B776-B7537B98F8F2}" srcOrd="2" destOrd="0" presId="urn:microsoft.com/office/officeart/2005/8/layout/list1"/>
    <dgm:cxn modelId="{750625FB-5390-4939-B509-1CD7248D303E}" type="presParOf" srcId="{B3036AD2-1AF5-411A-B067-9FEBAAF0F115}" destId="{F05B5BAD-9C39-4342-9CF8-4639B8D9D628}" srcOrd="3" destOrd="0" presId="urn:microsoft.com/office/officeart/2005/8/layout/list1"/>
    <dgm:cxn modelId="{EBD9DF82-2EE6-47DC-9884-BE7AD6D0E6F5}" type="presParOf" srcId="{B3036AD2-1AF5-411A-B067-9FEBAAF0F115}" destId="{3F5710DF-69EC-4A0E-9840-0D3B4602F1B7}" srcOrd="4" destOrd="0" presId="urn:microsoft.com/office/officeart/2005/8/layout/list1"/>
    <dgm:cxn modelId="{7C9ED68A-C25C-44FD-A565-BA9C5EF9ADD2}" type="presParOf" srcId="{3F5710DF-69EC-4A0E-9840-0D3B4602F1B7}" destId="{52A40A94-EE05-44F8-B242-64B381A8336F}" srcOrd="0" destOrd="0" presId="urn:microsoft.com/office/officeart/2005/8/layout/list1"/>
    <dgm:cxn modelId="{CF404938-0569-49D2-B640-7C8F26F949E1}" type="presParOf" srcId="{3F5710DF-69EC-4A0E-9840-0D3B4602F1B7}" destId="{27040666-C5ED-42D0-B7F7-068C0C36A64A}" srcOrd="1" destOrd="0" presId="urn:microsoft.com/office/officeart/2005/8/layout/list1"/>
    <dgm:cxn modelId="{BF01FCED-A4E0-4CDF-B09D-02F766F435B4}" type="presParOf" srcId="{B3036AD2-1AF5-411A-B067-9FEBAAF0F115}" destId="{B8BE54D4-7FCC-4C1B-82BF-FB2AEC0E9465}" srcOrd="5" destOrd="0" presId="urn:microsoft.com/office/officeart/2005/8/layout/list1"/>
    <dgm:cxn modelId="{EBB8F226-ACFE-4297-9565-2888B203E8DC}" type="presParOf" srcId="{B3036AD2-1AF5-411A-B067-9FEBAAF0F115}" destId="{C0F42C71-02F7-4CAE-8671-864D26328549}" srcOrd="6" destOrd="0" presId="urn:microsoft.com/office/officeart/2005/8/layout/list1"/>
    <dgm:cxn modelId="{2B758690-82D9-4193-AEEA-383E252C1C56}" type="presParOf" srcId="{B3036AD2-1AF5-411A-B067-9FEBAAF0F115}" destId="{9FA9DDC5-3714-4081-84BB-E0ADF348D120}" srcOrd="7" destOrd="0" presId="urn:microsoft.com/office/officeart/2005/8/layout/list1"/>
    <dgm:cxn modelId="{D760597E-2305-4DDC-AE3C-FE7BE4592BAE}" type="presParOf" srcId="{B3036AD2-1AF5-411A-B067-9FEBAAF0F115}" destId="{C622848C-4F09-43FE-B3CC-A13E1A3400CA}" srcOrd="8" destOrd="0" presId="urn:microsoft.com/office/officeart/2005/8/layout/list1"/>
    <dgm:cxn modelId="{D5F8DBA0-6798-48DC-B63D-E6E54F027025}" type="presParOf" srcId="{C622848C-4F09-43FE-B3CC-A13E1A3400CA}" destId="{045F8AB5-4B36-469C-B5CC-44AEB31CA433}" srcOrd="0" destOrd="0" presId="urn:microsoft.com/office/officeart/2005/8/layout/list1"/>
    <dgm:cxn modelId="{584D4031-A2E3-439C-8DC5-CDE057BD2A32}" type="presParOf" srcId="{C622848C-4F09-43FE-B3CC-A13E1A3400CA}" destId="{8CB18970-0DAB-4635-ABEF-DA948BDE2A08}" srcOrd="1" destOrd="0" presId="urn:microsoft.com/office/officeart/2005/8/layout/list1"/>
    <dgm:cxn modelId="{7808B06D-FD7E-44C6-91CB-2217A2FA92EF}" type="presParOf" srcId="{B3036AD2-1AF5-411A-B067-9FEBAAF0F115}" destId="{F2F545EB-AF9B-4E5F-B2F6-90DE6A96AB01}" srcOrd="9" destOrd="0" presId="urn:microsoft.com/office/officeart/2005/8/layout/list1"/>
    <dgm:cxn modelId="{90AFF9A0-2B94-495C-8D02-E3AACD82E11B}" type="presParOf" srcId="{B3036AD2-1AF5-411A-B067-9FEBAAF0F115}" destId="{3BDC455C-43C0-44B7-AE93-FD187747B7E4}"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28672B-AF31-4434-85F1-773FEDF50665}" type="doc">
      <dgm:prSet loTypeId="urn:microsoft.com/office/officeart/2005/8/layout/hProcess9" loCatId="process" qsTypeId="urn:microsoft.com/office/officeart/2005/8/quickstyle/simple1" qsCatId="simple" csTypeId="urn:microsoft.com/office/officeart/2005/8/colors/accent5_2" csCatId="accent5" phldr="1"/>
      <dgm:spPr/>
      <dgm:t>
        <a:bodyPr/>
        <a:lstStyle/>
        <a:p>
          <a:endParaRPr lang="en-US"/>
        </a:p>
      </dgm:t>
    </dgm:pt>
    <dgm:pt modelId="{5C4F97AF-344C-4D92-8EE1-5541463C5EFF}">
      <dgm:prSet phldrT="[Text]"/>
      <dgm:spPr/>
      <dgm:t>
        <a:bodyPr/>
        <a:lstStyle/>
        <a:p>
          <a:r>
            <a:rPr lang="en-US" dirty="0"/>
            <a:t>Intro</a:t>
          </a:r>
        </a:p>
      </dgm:t>
    </dgm:pt>
    <dgm:pt modelId="{EA4950D0-641B-440C-94B9-AE1FEB9C8396}" type="parTrans" cxnId="{EADB4205-1D28-4E6E-BBC6-19D4A529827C}">
      <dgm:prSet/>
      <dgm:spPr/>
      <dgm:t>
        <a:bodyPr/>
        <a:lstStyle/>
        <a:p>
          <a:endParaRPr lang="en-US"/>
        </a:p>
      </dgm:t>
    </dgm:pt>
    <dgm:pt modelId="{A2FAF205-A2A9-419C-B402-987B317B98C2}" type="sibTrans" cxnId="{EADB4205-1D28-4E6E-BBC6-19D4A529827C}">
      <dgm:prSet/>
      <dgm:spPr/>
      <dgm:t>
        <a:bodyPr/>
        <a:lstStyle/>
        <a:p>
          <a:endParaRPr lang="en-US"/>
        </a:p>
      </dgm:t>
    </dgm:pt>
    <dgm:pt modelId="{3B6855B8-615D-43E1-9DEF-F4325F2D3BEA}">
      <dgm:prSet phldrT="[Text]"/>
      <dgm:spPr/>
      <dgm:t>
        <a:bodyPr/>
        <a:lstStyle/>
        <a:p>
          <a:r>
            <a:rPr lang="en-US" dirty="0"/>
            <a:t>Career Coaching First Step</a:t>
          </a:r>
        </a:p>
      </dgm:t>
    </dgm:pt>
    <dgm:pt modelId="{B2A1D496-D085-4317-B08C-56C63435B52E}" type="parTrans" cxnId="{7EA62044-85F8-4DF7-9B37-07B39582E1B6}">
      <dgm:prSet/>
      <dgm:spPr/>
      <dgm:t>
        <a:bodyPr/>
        <a:lstStyle/>
        <a:p>
          <a:endParaRPr lang="en-US"/>
        </a:p>
      </dgm:t>
    </dgm:pt>
    <dgm:pt modelId="{8B0009D6-07B3-4D7E-A5F7-B9246A1649BA}" type="sibTrans" cxnId="{7EA62044-85F8-4DF7-9B37-07B39582E1B6}">
      <dgm:prSet/>
      <dgm:spPr/>
      <dgm:t>
        <a:bodyPr/>
        <a:lstStyle/>
        <a:p>
          <a:endParaRPr lang="en-US"/>
        </a:p>
      </dgm:t>
    </dgm:pt>
    <dgm:pt modelId="{B794F888-9FC0-4BAC-AED4-2EF34C5F1F8D}">
      <dgm:prSet phldrT="[Text]"/>
      <dgm:spPr/>
      <dgm:t>
        <a:bodyPr/>
        <a:lstStyle/>
        <a:p>
          <a:r>
            <a:rPr lang="en-US" dirty="0"/>
            <a:t>Level 1</a:t>
          </a:r>
        </a:p>
      </dgm:t>
    </dgm:pt>
    <dgm:pt modelId="{B8E4265F-B5B9-4F46-9BC9-F01E167EDC67}" type="parTrans" cxnId="{F866F07D-BF41-46B2-B714-3BD6E469CE1C}">
      <dgm:prSet/>
      <dgm:spPr/>
      <dgm:t>
        <a:bodyPr/>
        <a:lstStyle/>
        <a:p>
          <a:endParaRPr lang="en-US"/>
        </a:p>
      </dgm:t>
    </dgm:pt>
    <dgm:pt modelId="{6640B3AE-937C-4470-B983-969B7F2417F1}" type="sibTrans" cxnId="{F866F07D-BF41-46B2-B714-3BD6E469CE1C}">
      <dgm:prSet/>
      <dgm:spPr/>
      <dgm:t>
        <a:bodyPr/>
        <a:lstStyle/>
        <a:p>
          <a:endParaRPr lang="en-US"/>
        </a:p>
      </dgm:t>
    </dgm:pt>
    <dgm:pt modelId="{D6C2E569-6369-4EB8-89C0-724A18FE3EB8}">
      <dgm:prSet phldrT="[Text]"/>
      <dgm:spPr/>
      <dgm:t>
        <a:bodyPr/>
        <a:lstStyle/>
        <a:p>
          <a:r>
            <a:rPr lang="en-US" dirty="0"/>
            <a:t>Personal Branding</a:t>
          </a:r>
        </a:p>
      </dgm:t>
    </dgm:pt>
    <dgm:pt modelId="{01400AED-97E6-472B-9231-0190A85EF9A8}" type="parTrans" cxnId="{C0C588C3-F30D-4EB8-BC35-9B6598D50E83}">
      <dgm:prSet/>
      <dgm:spPr/>
      <dgm:t>
        <a:bodyPr/>
        <a:lstStyle/>
        <a:p>
          <a:endParaRPr lang="en-US"/>
        </a:p>
      </dgm:t>
    </dgm:pt>
    <dgm:pt modelId="{71738A7D-D29A-47F1-BF6F-64D240D07303}" type="sibTrans" cxnId="{C0C588C3-F30D-4EB8-BC35-9B6598D50E83}">
      <dgm:prSet/>
      <dgm:spPr/>
      <dgm:t>
        <a:bodyPr/>
        <a:lstStyle/>
        <a:p>
          <a:endParaRPr lang="en-US"/>
        </a:p>
      </dgm:t>
    </dgm:pt>
    <dgm:pt modelId="{B8797EBC-69B4-45E1-B259-46C72D0A1EAD}">
      <dgm:prSet phldrT="[Text]"/>
      <dgm:spPr/>
      <dgm:t>
        <a:bodyPr/>
        <a:lstStyle/>
        <a:p>
          <a:r>
            <a:rPr lang="en-US" dirty="0"/>
            <a:t>Level 2</a:t>
          </a:r>
        </a:p>
      </dgm:t>
    </dgm:pt>
    <dgm:pt modelId="{6E87431A-60B7-420E-99F8-A67B1881F0F5}" type="parTrans" cxnId="{748AB75A-8DA2-49C4-8F44-0322CB4452E0}">
      <dgm:prSet/>
      <dgm:spPr/>
      <dgm:t>
        <a:bodyPr/>
        <a:lstStyle/>
        <a:p>
          <a:endParaRPr lang="en-US"/>
        </a:p>
      </dgm:t>
    </dgm:pt>
    <dgm:pt modelId="{0BAA4316-7BAE-485B-9037-627633671FDF}" type="sibTrans" cxnId="{748AB75A-8DA2-49C4-8F44-0322CB4452E0}">
      <dgm:prSet/>
      <dgm:spPr/>
      <dgm:t>
        <a:bodyPr/>
        <a:lstStyle/>
        <a:p>
          <a:endParaRPr lang="en-US"/>
        </a:p>
      </dgm:t>
    </dgm:pt>
    <dgm:pt modelId="{845F98DB-C076-4E8D-A95C-5C1A30A41BA2}">
      <dgm:prSet phldrT="[Text]"/>
      <dgm:spPr/>
      <dgm:t>
        <a:bodyPr/>
        <a:lstStyle/>
        <a:p>
          <a:r>
            <a:rPr lang="en-US" dirty="0"/>
            <a:t>Resume</a:t>
          </a:r>
        </a:p>
      </dgm:t>
    </dgm:pt>
    <dgm:pt modelId="{475CFAA9-3A4E-4B8B-A9D7-D57E34528AF2}" type="parTrans" cxnId="{24B2D8DB-58E3-4352-A425-9FC9E9218F60}">
      <dgm:prSet/>
      <dgm:spPr/>
      <dgm:t>
        <a:bodyPr/>
        <a:lstStyle/>
        <a:p>
          <a:endParaRPr lang="en-US"/>
        </a:p>
      </dgm:t>
    </dgm:pt>
    <dgm:pt modelId="{12BFAA5D-8292-41AD-8B23-055FFF6A1251}" type="sibTrans" cxnId="{24B2D8DB-58E3-4352-A425-9FC9E9218F60}">
      <dgm:prSet/>
      <dgm:spPr/>
      <dgm:t>
        <a:bodyPr/>
        <a:lstStyle/>
        <a:p>
          <a:endParaRPr lang="en-US"/>
        </a:p>
      </dgm:t>
    </dgm:pt>
    <dgm:pt modelId="{5CD5135A-F453-4077-B133-01881E3B84AE}">
      <dgm:prSet phldrT="[Text]"/>
      <dgm:spPr/>
      <dgm:t>
        <a:bodyPr/>
        <a:lstStyle/>
        <a:p>
          <a:r>
            <a:rPr lang="en-US" dirty="0"/>
            <a:t>Standard LinkedIn</a:t>
          </a:r>
        </a:p>
      </dgm:t>
    </dgm:pt>
    <dgm:pt modelId="{39258712-A412-4F1D-96A5-0711E1AC62CE}" type="parTrans" cxnId="{31257FAE-117F-480A-AF47-E413ABC15CD3}">
      <dgm:prSet/>
      <dgm:spPr/>
      <dgm:t>
        <a:bodyPr/>
        <a:lstStyle/>
        <a:p>
          <a:endParaRPr lang="en-US"/>
        </a:p>
      </dgm:t>
    </dgm:pt>
    <dgm:pt modelId="{71A02FCF-9540-47E4-9083-8A99AD699E1E}" type="sibTrans" cxnId="{31257FAE-117F-480A-AF47-E413ABC15CD3}">
      <dgm:prSet/>
      <dgm:spPr/>
      <dgm:t>
        <a:bodyPr/>
        <a:lstStyle/>
        <a:p>
          <a:endParaRPr lang="en-US"/>
        </a:p>
      </dgm:t>
    </dgm:pt>
    <dgm:pt modelId="{2B8FC7AC-1306-4BE7-A96F-CE64BCE5AA80}">
      <dgm:prSet phldrT="[Text]"/>
      <dgm:spPr/>
      <dgm:t>
        <a:bodyPr/>
        <a:lstStyle/>
        <a:p>
          <a:r>
            <a:rPr lang="en-US" dirty="0"/>
            <a:t>Advanced LinkedIn</a:t>
          </a:r>
        </a:p>
      </dgm:t>
    </dgm:pt>
    <dgm:pt modelId="{2CDE0E53-89DF-4B1C-8770-0314BDDFA7C1}" type="parTrans" cxnId="{02BECCAF-CA38-441C-A3AB-6248B212EF44}">
      <dgm:prSet/>
      <dgm:spPr/>
      <dgm:t>
        <a:bodyPr/>
        <a:lstStyle/>
        <a:p>
          <a:endParaRPr lang="en-US"/>
        </a:p>
      </dgm:t>
    </dgm:pt>
    <dgm:pt modelId="{40D8CEC3-3464-40BC-9EE3-CBE31FA8CF05}" type="sibTrans" cxnId="{02BECCAF-CA38-441C-A3AB-6248B212EF44}">
      <dgm:prSet/>
      <dgm:spPr/>
      <dgm:t>
        <a:bodyPr/>
        <a:lstStyle/>
        <a:p>
          <a:endParaRPr lang="en-US"/>
        </a:p>
      </dgm:t>
    </dgm:pt>
    <dgm:pt modelId="{DF67D1E4-B313-4C3A-B2DE-11EED63E7C32}">
      <dgm:prSet phldrT="[Text]"/>
      <dgm:spPr/>
      <dgm:t>
        <a:bodyPr/>
        <a:lstStyle/>
        <a:p>
          <a:r>
            <a:rPr lang="en-US" dirty="0"/>
            <a:t>Using LinkedIn to Target Companies</a:t>
          </a:r>
        </a:p>
      </dgm:t>
    </dgm:pt>
    <dgm:pt modelId="{87B4F6FA-4FEA-4CE4-981B-D433750281FC}" type="parTrans" cxnId="{3B216FC3-6381-42C7-9E45-F732BDA3FCB3}">
      <dgm:prSet/>
      <dgm:spPr/>
      <dgm:t>
        <a:bodyPr/>
        <a:lstStyle/>
        <a:p>
          <a:endParaRPr lang="en-US"/>
        </a:p>
      </dgm:t>
    </dgm:pt>
    <dgm:pt modelId="{B543A847-4181-440C-87C5-37F182F6E8A7}" type="sibTrans" cxnId="{3B216FC3-6381-42C7-9E45-F732BDA3FCB3}">
      <dgm:prSet/>
      <dgm:spPr/>
      <dgm:t>
        <a:bodyPr/>
        <a:lstStyle/>
        <a:p>
          <a:endParaRPr lang="en-US"/>
        </a:p>
      </dgm:t>
    </dgm:pt>
    <dgm:pt modelId="{76B7EA8C-4B5D-4C37-AC03-882C18234DAE}">
      <dgm:prSet phldrT="[Text]"/>
      <dgm:spPr/>
      <dgm:t>
        <a:bodyPr/>
        <a:lstStyle/>
        <a:p>
          <a:r>
            <a:rPr lang="en-US" dirty="0"/>
            <a:t>Level 3</a:t>
          </a:r>
        </a:p>
      </dgm:t>
    </dgm:pt>
    <dgm:pt modelId="{55DE290F-CC90-469C-94E0-30A55C9C4239}" type="parTrans" cxnId="{D53616F7-E29B-4F74-AE75-8CDF5146D506}">
      <dgm:prSet/>
      <dgm:spPr/>
      <dgm:t>
        <a:bodyPr/>
        <a:lstStyle/>
        <a:p>
          <a:endParaRPr lang="en-US"/>
        </a:p>
      </dgm:t>
    </dgm:pt>
    <dgm:pt modelId="{8ED85184-825A-4164-AEB8-74295B6D1E43}" type="sibTrans" cxnId="{D53616F7-E29B-4F74-AE75-8CDF5146D506}">
      <dgm:prSet/>
      <dgm:spPr/>
      <dgm:t>
        <a:bodyPr/>
        <a:lstStyle/>
        <a:p>
          <a:endParaRPr lang="en-US"/>
        </a:p>
      </dgm:t>
    </dgm:pt>
    <dgm:pt modelId="{8E66A96F-D069-4F81-AF37-1BBC14BBE7D7}">
      <dgm:prSet phldrT="[Text]"/>
      <dgm:spPr/>
      <dgm:t>
        <a:bodyPr/>
        <a:lstStyle/>
        <a:p>
          <a:r>
            <a:rPr lang="en-US" dirty="0"/>
            <a:t>Interviewing</a:t>
          </a:r>
        </a:p>
      </dgm:t>
    </dgm:pt>
    <dgm:pt modelId="{D7BEF97D-60EF-409F-857E-CF1AC2BC0A75}" type="parTrans" cxnId="{ED0A6A55-0E13-490D-A41B-8B2D5E9DFA2E}">
      <dgm:prSet/>
      <dgm:spPr/>
      <dgm:t>
        <a:bodyPr/>
        <a:lstStyle/>
        <a:p>
          <a:endParaRPr lang="en-US"/>
        </a:p>
      </dgm:t>
    </dgm:pt>
    <dgm:pt modelId="{189D4736-72DD-41D4-A28B-A785B664E883}" type="sibTrans" cxnId="{ED0A6A55-0E13-490D-A41B-8B2D5E9DFA2E}">
      <dgm:prSet/>
      <dgm:spPr/>
      <dgm:t>
        <a:bodyPr/>
        <a:lstStyle/>
        <a:p>
          <a:endParaRPr lang="en-US"/>
        </a:p>
      </dgm:t>
    </dgm:pt>
    <dgm:pt modelId="{64001488-AA33-4F0B-9463-C26FEEB5DD98}">
      <dgm:prSet phldrT="[Text]"/>
      <dgm:spPr/>
      <dgm:t>
        <a:bodyPr/>
        <a:lstStyle/>
        <a:p>
          <a:r>
            <a:rPr lang="en-US" dirty="0"/>
            <a:t>Mock Interviews</a:t>
          </a:r>
        </a:p>
      </dgm:t>
    </dgm:pt>
    <dgm:pt modelId="{D25F4139-B98C-4619-A386-A60A0F7F5985}" type="parTrans" cxnId="{4BE088BE-9A0F-4F86-A138-32F30E4BC484}">
      <dgm:prSet/>
      <dgm:spPr/>
      <dgm:t>
        <a:bodyPr/>
        <a:lstStyle/>
        <a:p>
          <a:endParaRPr lang="en-US"/>
        </a:p>
      </dgm:t>
    </dgm:pt>
    <dgm:pt modelId="{220F917D-7A37-481E-A2CB-4F9DC560F74F}" type="sibTrans" cxnId="{4BE088BE-9A0F-4F86-A138-32F30E4BC484}">
      <dgm:prSet/>
      <dgm:spPr/>
      <dgm:t>
        <a:bodyPr/>
        <a:lstStyle/>
        <a:p>
          <a:endParaRPr lang="en-US"/>
        </a:p>
      </dgm:t>
    </dgm:pt>
    <dgm:pt modelId="{DF3216E8-3A30-471A-A67C-608280795987}">
      <dgm:prSet phldrT="[Text]"/>
      <dgm:spPr/>
      <dgm:t>
        <a:bodyPr/>
        <a:lstStyle/>
        <a:p>
          <a:r>
            <a:rPr lang="en-US" dirty="0"/>
            <a:t>Salary Negotiations</a:t>
          </a:r>
        </a:p>
      </dgm:t>
    </dgm:pt>
    <dgm:pt modelId="{B847BC73-E965-4EE5-A5E0-E3F9B03C8242}" type="parTrans" cxnId="{FC8FF50E-3B68-494F-A860-98FBE69F01C4}">
      <dgm:prSet/>
      <dgm:spPr/>
      <dgm:t>
        <a:bodyPr/>
        <a:lstStyle/>
        <a:p>
          <a:endParaRPr lang="en-US"/>
        </a:p>
      </dgm:t>
    </dgm:pt>
    <dgm:pt modelId="{742F674E-3140-4FD1-B5BC-7B4174BD4E76}" type="sibTrans" cxnId="{FC8FF50E-3B68-494F-A860-98FBE69F01C4}">
      <dgm:prSet/>
      <dgm:spPr/>
      <dgm:t>
        <a:bodyPr/>
        <a:lstStyle/>
        <a:p>
          <a:endParaRPr lang="en-US"/>
        </a:p>
      </dgm:t>
    </dgm:pt>
    <dgm:pt modelId="{9E7C3C39-8165-425D-BFAA-8F71AA71BB0E}" type="pres">
      <dgm:prSet presAssocID="{6628672B-AF31-4434-85F1-773FEDF50665}" presName="CompostProcess" presStyleCnt="0">
        <dgm:presLayoutVars>
          <dgm:dir/>
          <dgm:resizeHandles val="exact"/>
        </dgm:presLayoutVars>
      </dgm:prSet>
      <dgm:spPr/>
    </dgm:pt>
    <dgm:pt modelId="{3F26621E-7250-470C-AA71-EDC8518F54B9}" type="pres">
      <dgm:prSet presAssocID="{6628672B-AF31-4434-85F1-773FEDF50665}" presName="arrow" presStyleLbl="bgShp" presStyleIdx="0" presStyleCnt="1"/>
      <dgm:spPr/>
    </dgm:pt>
    <dgm:pt modelId="{A809199D-1FE5-4F2C-B9DE-FA12F332ECC5}" type="pres">
      <dgm:prSet presAssocID="{6628672B-AF31-4434-85F1-773FEDF50665}" presName="linearProcess" presStyleCnt="0"/>
      <dgm:spPr/>
    </dgm:pt>
    <dgm:pt modelId="{B2A3D9AB-98F2-4FBA-B8AE-F79DE1EBC236}" type="pres">
      <dgm:prSet presAssocID="{5C4F97AF-344C-4D92-8EE1-5541463C5EFF}" presName="textNode" presStyleLbl="node1" presStyleIdx="0" presStyleCnt="4">
        <dgm:presLayoutVars>
          <dgm:bulletEnabled val="1"/>
        </dgm:presLayoutVars>
      </dgm:prSet>
      <dgm:spPr/>
    </dgm:pt>
    <dgm:pt modelId="{3C4E29D2-8572-4883-A5C7-E06798B9239C}" type="pres">
      <dgm:prSet presAssocID="{A2FAF205-A2A9-419C-B402-987B317B98C2}" presName="sibTrans" presStyleCnt="0"/>
      <dgm:spPr/>
    </dgm:pt>
    <dgm:pt modelId="{C50EEE1D-6B32-41F8-8221-C819FA3EC6D0}" type="pres">
      <dgm:prSet presAssocID="{B794F888-9FC0-4BAC-AED4-2EF34C5F1F8D}" presName="textNode" presStyleLbl="node1" presStyleIdx="1" presStyleCnt="4">
        <dgm:presLayoutVars>
          <dgm:bulletEnabled val="1"/>
        </dgm:presLayoutVars>
      </dgm:prSet>
      <dgm:spPr/>
    </dgm:pt>
    <dgm:pt modelId="{46D18205-0823-4C37-8D21-FECABE6F601A}" type="pres">
      <dgm:prSet presAssocID="{6640B3AE-937C-4470-B983-969B7F2417F1}" presName="sibTrans" presStyleCnt="0"/>
      <dgm:spPr/>
    </dgm:pt>
    <dgm:pt modelId="{B4A7E6CF-7963-4F75-9198-86FFB92037C5}" type="pres">
      <dgm:prSet presAssocID="{B8797EBC-69B4-45E1-B259-46C72D0A1EAD}" presName="textNode" presStyleLbl="node1" presStyleIdx="2" presStyleCnt="4">
        <dgm:presLayoutVars>
          <dgm:bulletEnabled val="1"/>
        </dgm:presLayoutVars>
      </dgm:prSet>
      <dgm:spPr/>
    </dgm:pt>
    <dgm:pt modelId="{3573DB05-A576-4090-816B-0C401DC245E2}" type="pres">
      <dgm:prSet presAssocID="{0BAA4316-7BAE-485B-9037-627633671FDF}" presName="sibTrans" presStyleCnt="0"/>
      <dgm:spPr/>
    </dgm:pt>
    <dgm:pt modelId="{30FE9F50-3EAB-44BF-8743-F60CE93C6248}" type="pres">
      <dgm:prSet presAssocID="{76B7EA8C-4B5D-4C37-AC03-882C18234DAE}" presName="textNode" presStyleLbl="node1" presStyleIdx="3" presStyleCnt="4">
        <dgm:presLayoutVars>
          <dgm:bulletEnabled val="1"/>
        </dgm:presLayoutVars>
      </dgm:prSet>
      <dgm:spPr/>
    </dgm:pt>
  </dgm:ptLst>
  <dgm:cxnLst>
    <dgm:cxn modelId="{603F2405-F8EE-416A-9E2F-B6D0EC64576F}" type="presOf" srcId="{845F98DB-C076-4E8D-A95C-5C1A30A41BA2}" destId="{B4A7E6CF-7963-4F75-9198-86FFB92037C5}" srcOrd="0" destOrd="1" presId="urn:microsoft.com/office/officeart/2005/8/layout/hProcess9"/>
    <dgm:cxn modelId="{EADB4205-1D28-4E6E-BBC6-19D4A529827C}" srcId="{6628672B-AF31-4434-85F1-773FEDF50665}" destId="{5C4F97AF-344C-4D92-8EE1-5541463C5EFF}" srcOrd="0" destOrd="0" parTransId="{EA4950D0-641B-440C-94B9-AE1FEB9C8396}" sibTransId="{A2FAF205-A2A9-419C-B402-987B317B98C2}"/>
    <dgm:cxn modelId="{F50F2906-298E-4F0F-B80B-887BCADF1853}" type="presOf" srcId="{8E66A96F-D069-4F81-AF37-1BBC14BBE7D7}" destId="{30FE9F50-3EAB-44BF-8743-F60CE93C6248}" srcOrd="0" destOrd="1" presId="urn:microsoft.com/office/officeart/2005/8/layout/hProcess9"/>
    <dgm:cxn modelId="{28A2950A-7647-4D14-B114-774B33A591ED}" type="presOf" srcId="{6628672B-AF31-4434-85F1-773FEDF50665}" destId="{9E7C3C39-8165-425D-BFAA-8F71AA71BB0E}" srcOrd="0" destOrd="0" presId="urn:microsoft.com/office/officeart/2005/8/layout/hProcess9"/>
    <dgm:cxn modelId="{FC8FF50E-3B68-494F-A860-98FBE69F01C4}" srcId="{76B7EA8C-4B5D-4C37-AC03-882C18234DAE}" destId="{DF3216E8-3A30-471A-A67C-608280795987}" srcOrd="2" destOrd="0" parTransId="{B847BC73-E965-4EE5-A5E0-E3F9B03C8242}" sibTransId="{742F674E-3140-4FD1-B5BC-7B4174BD4E76}"/>
    <dgm:cxn modelId="{C0EA2C1D-80EE-4CDD-A5BC-709F9B049814}" type="presOf" srcId="{B794F888-9FC0-4BAC-AED4-2EF34C5F1F8D}" destId="{C50EEE1D-6B32-41F8-8221-C819FA3EC6D0}" srcOrd="0" destOrd="0" presId="urn:microsoft.com/office/officeart/2005/8/layout/hProcess9"/>
    <dgm:cxn modelId="{125B713D-825A-4257-9809-7D3D55A99504}" type="presOf" srcId="{2B8FC7AC-1306-4BE7-A96F-CE64BCE5AA80}" destId="{B4A7E6CF-7963-4F75-9198-86FFB92037C5}" srcOrd="0" destOrd="2" presId="urn:microsoft.com/office/officeart/2005/8/layout/hProcess9"/>
    <dgm:cxn modelId="{3A7D8540-C9C2-4E1C-A19A-E4750DD25FB4}" type="presOf" srcId="{76B7EA8C-4B5D-4C37-AC03-882C18234DAE}" destId="{30FE9F50-3EAB-44BF-8743-F60CE93C6248}" srcOrd="0" destOrd="0" presId="urn:microsoft.com/office/officeart/2005/8/layout/hProcess9"/>
    <dgm:cxn modelId="{11D6965F-6344-408E-B85E-0ED487E9F870}" type="presOf" srcId="{3B6855B8-615D-43E1-9DEF-F4325F2D3BEA}" destId="{B2A3D9AB-98F2-4FBA-B8AE-F79DE1EBC236}" srcOrd="0" destOrd="1" presId="urn:microsoft.com/office/officeart/2005/8/layout/hProcess9"/>
    <dgm:cxn modelId="{7EA62044-85F8-4DF7-9B37-07B39582E1B6}" srcId="{5C4F97AF-344C-4D92-8EE1-5541463C5EFF}" destId="{3B6855B8-615D-43E1-9DEF-F4325F2D3BEA}" srcOrd="0" destOrd="0" parTransId="{B2A1D496-D085-4317-B08C-56C63435B52E}" sibTransId="{8B0009D6-07B3-4D7E-A5F7-B9246A1649BA}"/>
    <dgm:cxn modelId="{36886164-AAE1-46AA-BAE8-4F7475C335AC}" type="presOf" srcId="{B8797EBC-69B4-45E1-B259-46C72D0A1EAD}" destId="{B4A7E6CF-7963-4F75-9198-86FFB92037C5}" srcOrd="0" destOrd="0" presId="urn:microsoft.com/office/officeart/2005/8/layout/hProcess9"/>
    <dgm:cxn modelId="{ED0A6A55-0E13-490D-A41B-8B2D5E9DFA2E}" srcId="{76B7EA8C-4B5D-4C37-AC03-882C18234DAE}" destId="{8E66A96F-D069-4F81-AF37-1BBC14BBE7D7}" srcOrd="0" destOrd="0" parTransId="{D7BEF97D-60EF-409F-857E-CF1AC2BC0A75}" sibTransId="{189D4736-72DD-41D4-A28B-A785B664E883}"/>
    <dgm:cxn modelId="{748AB75A-8DA2-49C4-8F44-0322CB4452E0}" srcId="{6628672B-AF31-4434-85F1-773FEDF50665}" destId="{B8797EBC-69B4-45E1-B259-46C72D0A1EAD}" srcOrd="2" destOrd="0" parTransId="{6E87431A-60B7-420E-99F8-A67B1881F0F5}" sibTransId="{0BAA4316-7BAE-485B-9037-627633671FDF}"/>
    <dgm:cxn modelId="{F866F07D-BF41-46B2-B714-3BD6E469CE1C}" srcId="{6628672B-AF31-4434-85F1-773FEDF50665}" destId="{B794F888-9FC0-4BAC-AED4-2EF34C5F1F8D}" srcOrd="1" destOrd="0" parTransId="{B8E4265F-B5B9-4F46-9BC9-F01E167EDC67}" sibTransId="{6640B3AE-937C-4470-B983-969B7F2417F1}"/>
    <dgm:cxn modelId="{71516283-F9FF-4CF1-AB66-BEE1AA9320CA}" type="presOf" srcId="{D6C2E569-6369-4EB8-89C0-724A18FE3EB8}" destId="{C50EEE1D-6B32-41F8-8221-C819FA3EC6D0}" srcOrd="0" destOrd="1" presId="urn:microsoft.com/office/officeart/2005/8/layout/hProcess9"/>
    <dgm:cxn modelId="{4C67ADAB-CC50-4EBB-B4B9-19E1152A6D24}" type="presOf" srcId="{5C4F97AF-344C-4D92-8EE1-5541463C5EFF}" destId="{B2A3D9AB-98F2-4FBA-B8AE-F79DE1EBC236}" srcOrd="0" destOrd="0" presId="urn:microsoft.com/office/officeart/2005/8/layout/hProcess9"/>
    <dgm:cxn modelId="{31257FAE-117F-480A-AF47-E413ABC15CD3}" srcId="{B794F888-9FC0-4BAC-AED4-2EF34C5F1F8D}" destId="{5CD5135A-F453-4077-B133-01881E3B84AE}" srcOrd="1" destOrd="0" parTransId="{39258712-A412-4F1D-96A5-0711E1AC62CE}" sibTransId="{71A02FCF-9540-47E4-9083-8A99AD699E1E}"/>
    <dgm:cxn modelId="{02BECCAF-CA38-441C-A3AB-6248B212EF44}" srcId="{B8797EBC-69B4-45E1-B259-46C72D0A1EAD}" destId="{2B8FC7AC-1306-4BE7-A96F-CE64BCE5AA80}" srcOrd="1" destOrd="0" parTransId="{2CDE0E53-89DF-4B1C-8770-0314BDDFA7C1}" sibTransId="{40D8CEC3-3464-40BC-9EE3-CBE31FA8CF05}"/>
    <dgm:cxn modelId="{E6825CB6-058F-42F6-A30F-D62BCC75825F}" type="presOf" srcId="{64001488-AA33-4F0B-9463-C26FEEB5DD98}" destId="{30FE9F50-3EAB-44BF-8743-F60CE93C6248}" srcOrd="0" destOrd="2" presId="urn:microsoft.com/office/officeart/2005/8/layout/hProcess9"/>
    <dgm:cxn modelId="{4BE088BE-9A0F-4F86-A138-32F30E4BC484}" srcId="{76B7EA8C-4B5D-4C37-AC03-882C18234DAE}" destId="{64001488-AA33-4F0B-9463-C26FEEB5DD98}" srcOrd="1" destOrd="0" parTransId="{D25F4139-B98C-4619-A386-A60A0F7F5985}" sibTransId="{220F917D-7A37-481E-A2CB-4F9DC560F74F}"/>
    <dgm:cxn modelId="{3B216FC3-6381-42C7-9E45-F732BDA3FCB3}" srcId="{B8797EBC-69B4-45E1-B259-46C72D0A1EAD}" destId="{DF67D1E4-B313-4C3A-B2DE-11EED63E7C32}" srcOrd="2" destOrd="0" parTransId="{87B4F6FA-4FEA-4CE4-981B-D433750281FC}" sibTransId="{B543A847-4181-440C-87C5-37F182F6E8A7}"/>
    <dgm:cxn modelId="{C0C588C3-F30D-4EB8-BC35-9B6598D50E83}" srcId="{B794F888-9FC0-4BAC-AED4-2EF34C5F1F8D}" destId="{D6C2E569-6369-4EB8-89C0-724A18FE3EB8}" srcOrd="0" destOrd="0" parTransId="{01400AED-97E6-472B-9231-0190A85EF9A8}" sibTransId="{71738A7D-D29A-47F1-BF6F-64D240D07303}"/>
    <dgm:cxn modelId="{24B2D8DB-58E3-4352-A425-9FC9E9218F60}" srcId="{B8797EBC-69B4-45E1-B259-46C72D0A1EAD}" destId="{845F98DB-C076-4E8D-A95C-5C1A30A41BA2}" srcOrd="0" destOrd="0" parTransId="{475CFAA9-3A4E-4B8B-A9D7-D57E34528AF2}" sibTransId="{12BFAA5D-8292-41AD-8B23-055FFF6A1251}"/>
    <dgm:cxn modelId="{E9AD31DC-1939-4480-A27C-045C092A656A}" type="presOf" srcId="{DF67D1E4-B313-4C3A-B2DE-11EED63E7C32}" destId="{B4A7E6CF-7963-4F75-9198-86FFB92037C5}" srcOrd="0" destOrd="3" presId="urn:microsoft.com/office/officeart/2005/8/layout/hProcess9"/>
    <dgm:cxn modelId="{4103F9DD-9912-4D24-A8DD-2EF641FAA6CD}" type="presOf" srcId="{5CD5135A-F453-4077-B133-01881E3B84AE}" destId="{C50EEE1D-6B32-41F8-8221-C819FA3EC6D0}" srcOrd="0" destOrd="2" presId="urn:microsoft.com/office/officeart/2005/8/layout/hProcess9"/>
    <dgm:cxn modelId="{F866BDF1-9FCC-4C2F-8F0A-5AABFAC6DA1F}" type="presOf" srcId="{DF3216E8-3A30-471A-A67C-608280795987}" destId="{30FE9F50-3EAB-44BF-8743-F60CE93C6248}" srcOrd="0" destOrd="3" presId="urn:microsoft.com/office/officeart/2005/8/layout/hProcess9"/>
    <dgm:cxn modelId="{D53616F7-E29B-4F74-AE75-8CDF5146D506}" srcId="{6628672B-AF31-4434-85F1-773FEDF50665}" destId="{76B7EA8C-4B5D-4C37-AC03-882C18234DAE}" srcOrd="3" destOrd="0" parTransId="{55DE290F-CC90-469C-94E0-30A55C9C4239}" sibTransId="{8ED85184-825A-4164-AEB8-74295B6D1E43}"/>
    <dgm:cxn modelId="{6F9B16E9-9BEB-4204-8241-40B36F0B47C8}" type="presParOf" srcId="{9E7C3C39-8165-425D-BFAA-8F71AA71BB0E}" destId="{3F26621E-7250-470C-AA71-EDC8518F54B9}" srcOrd="0" destOrd="0" presId="urn:microsoft.com/office/officeart/2005/8/layout/hProcess9"/>
    <dgm:cxn modelId="{1D24A3A7-C2C4-427E-A81B-94E3AFAC8298}" type="presParOf" srcId="{9E7C3C39-8165-425D-BFAA-8F71AA71BB0E}" destId="{A809199D-1FE5-4F2C-B9DE-FA12F332ECC5}" srcOrd="1" destOrd="0" presId="urn:microsoft.com/office/officeart/2005/8/layout/hProcess9"/>
    <dgm:cxn modelId="{E2E9AB60-EE3A-4855-9BF1-236322A2CE08}" type="presParOf" srcId="{A809199D-1FE5-4F2C-B9DE-FA12F332ECC5}" destId="{B2A3D9AB-98F2-4FBA-B8AE-F79DE1EBC236}" srcOrd="0" destOrd="0" presId="urn:microsoft.com/office/officeart/2005/8/layout/hProcess9"/>
    <dgm:cxn modelId="{A60B52B7-B1C3-49CC-BC5F-CC0203C87995}" type="presParOf" srcId="{A809199D-1FE5-4F2C-B9DE-FA12F332ECC5}" destId="{3C4E29D2-8572-4883-A5C7-E06798B9239C}" srcOrd="1" destOrd="0" presId="urn:microsoft.com/office/officeart/2005/8/layout/hProcess9"/>
    <dgm:cxn modelId="{DDBE4E99-949B-4E9F-8FEF-4EB1229EBF08}" type="presParOf" srcId="{A809199D-1FE5-4F2C-B9DE-FA12F332ECC5}" destId="{C50EEE1D-6B32-41F8-8221-C819FA3EC6D0}" srcOrd="2" destOrd="0" presId="urn:microsoft.com/office/officeart/2005/8/layout/hProcess9"/>
    <dgm:cxn modelId="{1660E416-197C-4778-B992-93498EAA38CF}" type="presParOf" srcId="{A809199D-1FE5-4F2C-B9DE-FA12F332ECC5}" destId="{46D18205-0823-4C37-8D21-FECABE6F601A}" srcOrd="3" destOrd="0" presId="urn:microsoft.com/office/officeart/2005/8/layout/hProcess9"/>
    <dgm:cxn modelId="{21E6D84B-383A-46FA-9957-32D28CA3DE40}" type="presParOf" srcId="{A809199D-1FE5-4F2C-B9DE-FA12F332ECC5}" destId="{B4A7E6CF-7963-4F75-9198-86FFB92037C5}" srcOrd="4" destOrd="0" presId="urn:microsoft.com/office/officeart/2005/8/layout/hProcess9"/>
    <dgm:cxn modelId="{601935B1-3414-4497-B4A8-61C65F776DA8}" type="presParOf" srcId="{A809199D-1FE5-4F2C-B9DE-FA12F332ECC5}" destId="{3573DB05-A576-4090-816B-0C401DC245E2}" srcOrd="5" destOrd="0" presId="urn:microsoft.com/office/officeart/2005/8/layout/hProcess9"/>
    <dgm:cxn modelId="{722C6174-3D48-47BB-8344-FBDDC99D0A40}" type="presParOf" srcId="{A809199D-1FE5-4F2C-B9DE-FA12F332ECC5}" destId="{30FE9F50-3EAB-44BF-8743-F60CE93C6248}"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6621E-7250-470C-AA71-EDC8518F54B9}">
      <dsp:nvSpPr>
        <dsp:cNvPr id="0" name=""/>
        <dsp:cNvSpPr/>
      </dsp:nvSpPr>
      <dsp:spPr>
        <a:xfrm>
          <a:off x="908743" y="0"/>
          <a:ext cx="10299098" cy="512723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A3D9AB-98F2-4FBA-B8AE-F79DE1EBC236}">
      <dsp:nvSpPr>
        <dsp:cNvPr id="0" name=""/>
        <dsp:cNvSpPr/>
      </dsp:nvSpPr>
      <dsp:spPr>
        <a:xfrm>
          <a:off x="7432" y="1538169"/>
          <a:ext cx="2874786" cy="205089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Intro</a:t>
          </a:r>
        </a:p>
        <a:p>
          <a:pPr marL="228600" lvl="1" indent="-228600" algn="l" defTabSz="889000">
            <a:lnSpc>
              <a:spcPct val="90000"/>
            </a:lnSpc>
            <a:spcBef>
              <a:spcPct val="0"/>
            </a:spcBef>
            <a:spcAft>
              <a:spcPct val="15000"/>
            </a:spcAft>
            <a:buChar char="•"/>
          </a:pPr>
          <a:r>
            <a:rPr lang="en-US" sz="2000" kern="1200" dirty="0"/>
            <a:t>Career Coaching First Step</a:t>
          </a:r>
        </a:p>
      </dsp:txBody>
      <dsp:txXfrm>
        <a:off x="107548" y="1638285"/>
        <a:ext cx="2674554" cy="1850660"/>
      </dsp:txXfrm>
    </dsp:sp>
    <dsp:sp modelId="{C50EEE1D-6B32-41F8-8221-C819FA3EC6D0}">
      <dsp:nvSpPr>
        <dsp:cNvPr id="0" name=""/>
        <dsp:cNvSpPr/>
      </dsp:nvSpPr>
      <dsp:spPr>
        <a:xfrm>
          <a:off x="3083077" y="1538169"/>
          <a:ext cx="2874786" cy="205089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Level 1</a:t>
          </a:r>
        </a:p>
        <a:p>
          <a:pPr marL="228600" lvl="1" indent="-228600" algn="l" defTabSz="889000">
            <a:lnSpc>
              <a:spcPct val="90000"/>
            </a:lnSpc>
            <a:spcBef>
              <a:spcPct val="0"/>
            </a:spcBef>
            <a:spcAft>
              <a:spcPct val="15000"/>
            </a:spcAft>
            <a:buChar char="•"/>
          </a:pPr>
          <a:r>
            <a:rPr lang="en-US" sz="2000" kern="1200" dirty="0"/>
            <a:t>Personal Branding</a:t>
          </a:r>
        </a:p>
        <a:p>
          <a:pPr marL="228600" lvl="1" indent="-228600" algn="l" defTabSz="889000">
            <a:lnSpc>
              <a:spcPct val="90000"/>
            </a:lnSpc>
            <a:spcBef>
              <a:spcPct val="0"/>
            </a:spcBef>
            <a:spcAft>
              <a:spcPct val="15000"/>
            </a:spcAft>
            <a:buChar char="•"/>
          </a:pPr>
          <a:r>
            <a:rPr lang="en-US" sz="2000" kern="1200" dirty="0"/>
            <a:t>Standard LinkedIn</a:t>
          </a:r>
        </a:p>
      </dsp:txBody>
      <dsp:txXfrm>
        <a:off x="3183193" y="1638285"/>
        <a:ext cx="2674554" cy="1850660"/>
      </dsp:txXfrm>
    </dsp:sp>
    <dsp:sp modelId="{B4A7E6CF-7963-4F75-9198-86FFB92037C5}">
      <dsp:nvSpPr>
        <dsp:cNvPr id="0" name=""/>
        <dsp:cNvSpPr/>
      </dsp:nvSpPr>
      <dsp:spPr>
        <a:xfrm>
          <a:off x="6158722" y="1538169"/>
          <a:ext cx="2874786" cy="205089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Level 2</a:t>
          </a:r>
        </a:p>
        <a:p>
          <a:pPr marL="228600" lvl="1" indent="-228600" algn="l" defTabSz="889000">
            <a:lnSpc>
              <a:spcPct val="90000"/>
            </a:lnSpc>
            <a:spcBef>
              <a:spcPct val="0"/>
            </a:spcBef>
            <a:spcAft>
              <a:spcPct val="15000"/>
            </a:spcAft>
            <a:buChar char="•"/>
          </a:pPr>
          <a:r>
            <a:rPr lang="en-US" sz="2000" kern="1200" dirty="0"/>
            <a:t>Resume</a:t>
          </a:r>
        </a:p>
        <a:p>
          <a:pPr marL="228600" lvl="1" indent="-228600" algn="l" defTabSz="889000">
            <a:lnSpc>
              <a:spcPct val="90000"/>
            </a:lnSpc>
            <a:spcBef>
              <a:spcPct val="0"/>
            </a:spcBef>
            <a:spcAft>
              <a:spcPct val="15000"/>
            </a:spcAft>
            <a:buChar char="•"/>
          </a:pPr>
          <a:r>
            <a:rPr lang="en-US" sz="2000" kern="1200" dirty="0"/>
            <a:t>Advanced LinkedIn</a:t>
          </a:r>
        </a:p>
        <a:p>
          <a:pPr marL="228600" lvl="1" indent="-228600" algn="l" defTabSz="889000">
            <a:lnSpc>
              <a:spcPct val="90000"/>
            </a:lnSpc>
            <a:spcBef>
              <a:spcPct val="0"/>
            </a:spcBef>
            <a:spcAft>
              <a:spcPct val="15000"/>
            </a:spcAft>
            <a:buChar char="•"/>
          </a:pPr>
          <a:r>
            <a:rPr lang="en-US" sz="2000" kern="1200" dirty="0"/>
            <a:t>Using LinkedIn to Target Companies</a:t>
          </a:r>
        </a:p>
      </dsp:txBody>
      <dsp:txXfrm>
        <a:off x="6258838" y="1638285"/>
        <a:ext cx="2674554" cy="1850660"/>
      </dsp:txXfrm>
    </dsp:sp>
    <dsp:sp modelId="{30FE9F50-3EAB-44BF-8743-F60CE93C6248}">
      <dsp:nvSpPr>
        <dsp:cNvPr id="0" name=""/>
        <dsp:cNvSpPr/>
      </dsp:nvSpPr>
      <dsp:spPr>
        <a:xfrm>
          <a:off x="9234367" y="1538169"/>
          <a:ext cx="2874786" cy="205089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Level 3</a:t>
          </a:r>
        </a:p>
        <a:p>
          <a:pPr marL="228600" lvl="1" indent="-228600" algn="l" defTabSz="889000">
            <a:lnSpc>
              <a:spcPct val="90000"/>
            </a:lnSpc>
            <a:spcBef>
              <a:spcPct val="0"/>
            </a:spcBef>
            <a:spcAft>
              <a:spcPct val="15000"/>
            </a:spcAft>
            <a:buChar char="•"/>
          </a:pPr>
          <a:r>
            <a:rPr lang="en-US" sz="2000" kern="1200" dirty="0"/>
            <a:t>Interviewing</a:t>
          </a:r>
        </a:p>
        <a:p>
          <a:pPr marL="228600" lvl="1" indent="-228600" algn="l" defTabSz="889000">
            <a:lnSpc>
              <a:spcPct val="90000"/>
            </a:lnSpc>
            <a:spcBef>
              <a:spcPct val="0"/>
            </a:spcBef>
            <a:spcAft>
              <a:spcPct val="15000"/>
            </a:spcAft>
            <a:buChar char="•"/>
          </a:pPr>
          <a:r>
            <a:rPr lang="en-US" sz="2000" kern="1200" dirty="0"/>
            <a:t>Mock Interviews</a:t>
          </a:r>
        </a:p>
        <a:p>
          <a:pPr marL="228600" lvl="1" indent="-228600" algn="l" defTabSz="889000">
            <a:lnSpc>
              <a:spcPct val="90000"/>
            </a:lnSpc>
            <a:spcBef>
              <a:spcPct val="0"/>
            </a:spcBef>
            <a:spcAft>
              <a:spcPct val="15000"/>
            </a:spcAft>
            <a:buChar char="•"/>
          </a:pPr>
          <a:r>
            <a:rPr lang="en-US" sz="2000" kern="1200" dirty="0"/>
            <a:t>Salary Negotiations</a:t>
          </a:r>
        </a:p>
      </dsp:txBody>
      <dsp:txXfrm>
        <a:off x="9334483" y="1638285"/>
        <a:ext cx="2674554" cy="18506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6D4D40-1BCC-4354-B776-B7537B98F8F2}">
      <dsp:nvSpPr>
        <dsp:cNvPr id="0" name=""/>
        <dsp:cNvSpPr/>
      </dsp:nvSpPr>
      <dsp:spPr>
        <a:xfrm>
          <a:off x="0" y="286387"/>
          <a:ext cx="10515600" cy="7371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74904" rIns="81612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Outside vendor training cost had doubled in 5 years</a:t>
          </a:r>
        </a:p>
      </dsp:txBody>
      <dsp:txXfrm>
        <a:off x="0" y="286387"/>
        <a:ext cx="10515600" cy="737100"/>
      </dsp:txXfrm>
    </dsp:sp>
    <dsp:sp modelId="{7BF9AAD9-57B3-41FB-82C0-E731C02582E3}">
      <dsp:nvSpPr>
        <dsp:cNvPr id="0" name=""/>
        <dsp:cNvSpPr/>
      </dsp:nvSpPr>
      <dsp:spPr>
        <a:xfrm>
          <a:off x="525780" y="20707"/>
          <a:ext cx="7360920" cy="531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en-US" sz="1800" kern="1200" dirty="0"/>
            <a:t>Problem</a:t>
          </a:r>
        </a:p>
      </dsp:txBody>
      <dsp:txXfrm>
        <a:off x="551719" y="46646"/>
        <a:ext cx="7309042" cy="479482"/>
      </dsp:txXfrm>
    </dsp:sp>
    <dsp:sp modelId="{C0F42C71-02F7-4CAE-8671-864D26328549}">
      <dsp:nvSpPr>
        <dsp:cNvPr id="0" name=""/>
        <dsp:cNvSpPr/>
      </dsp:nvSpPr>
      <dsp:spPr>
        <a:xfrm>
          <a:off x="0" y="1386367"/>
          <a:ext cx="10515600" cy="7371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74904" rIns="81612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“Implemented a computer learning center…</a:t>
          </a:r>
        </a:p>
      </dsp:txBody>
      <dsp:txXfrm>
        <a:off x="0" y="1386367"/>
        <a:ext cx="10515600" cy="737100"/>
      </dsp:txXfrm>
    </dsp:sp>
    <dsp:sp modelId="{27040666-C5ED-42D0-B7F7-068C0C36A64A}">
      <dsp:nvSpPr>
        <dsp:cNvPr id="0" name=""/>
        <dsp:cNvSpPr/>
      </dsp:nvSpPr>
      <dsp:spPr>
        <a:xfrm>
          <a:off x="525780" y="1120687"/>
          <a:ext cx="7360920" cy="531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en-US" sz="1800" kern="1200" dirty="0"/>
            <a:t>Action</a:t>
          </a:r>
        </a:p>
      </dsp:txBody>
      <dsp:txXfrm>
        <a:off x="551719" y="1146626"/>
        <a:ext cx="7309042" cy="479482"/>
      </dsp:txXfrm>
    </dsp:sp>
    <dsp:sp modelId="{3BDC455C-43C0-44B7-AE93-FD187747B7E4}">
      <dsp:nvSpPr>
        <dsp:cNvPr id="0" name=""/>
        <dsp:cNvSpPr/>
      </dsp:nvSpPr>
      <dsp:spPr>
        <a:xfrm>
          <a:off x="0" y="2486347"/>
          <a:ext cx="10515600" cy="9922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74904" rIns="81612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…which is projected to reduce outside vendor training cost by $45K during the first year.”</a:t>
          </a:r>
        </a:p>
      </dsp:txBody>
      <dsp:txXfrm>
        <a:off x="0" y="2486347"/>
        <a:ext cx="10515600" cy="992250"/>
      </dsp:txXfrm>
    </dsp:sp>
    <dsp:sp modelId="{8CB18970-0DAB-4635-ABEF-DA948BDE2A08}">
      <dsp:nvSpPr>
        <dsp:cNvPr id="0" name=""/>
        <dsp:cNvSpPr/>
      </dsp:nvSpPr>
      <dsp:spPr>
        <a:xfrm>
          <a:off x="525780" y="2220667"/>
          <a:ext cx="7360920" cy="531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en-US" sz="1800" kern="1200" dirty="0"/>
            <a:t>Result</a:t>
          </a:r>
        </a:p>
      </dsp:txBody>
      <dsp:txXfrm>
        <a:off x="551719" y="2246606"/>
        <a:ext cx="7309042" cy="479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6D4D40-1BCC-4354-B776-B7537B98F8F2}">
      <dsp:nvSpPr>
        <dsp:cNvPr id="0" name=""/>
        <dsp:cNvSpPr/>
      </dsp:nvSpPr>
      <dsp:spPr>
        <a:xfrm>
          <a:off x="0" y="286387"/>
          <a:ext cx="10515600" cy="9922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74904" rIns="81612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 decline in customer service contract renewals was negatively affecting the organization’s profitability.</a:t>
          </a:r>
        </a:p>
      </dsp:txBody>
      <dsp:txXfrm>
        <a:off x="0" y="286387"/>
        <a:ext cx="10515600" cy="992250"/>
      </dsp:txXfrm>
    </dsp:sp>
    <dsp:sp modelId="{7BF9AAD9-57B3-41FB-82C0-E731C02582E3}">
      <dsp:nvSpPr>
        <dsp:cNvPr id="0" name=""/>
        <dsp:cNvSpPr/>
      </dsp:nvSpPr>
      <dsp:spPr>
        <a:xfrm>
          <a:off x="525780" y="20707"/>
          <a:ext cx="7360920" cy="531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en-US" sz="1800" kern="1200" dirty="0"/>
            <a:t>Problem</a:t>
          </a:r>
        </a:p>
      </dsp:txBody>
      <dsp:txXfrm>
        <a:off x="551719" y="46646"/>
        <a:ext cx="7309042" cy="479482"/>
      </dsp:txXfrm>
    </dsp:sp>
    <dsp:sp modelId="{C0F42C71-02F7-4CAE-8671-864D26328549}">
      <dsp:nvSpPr>
        <dsp:cNvPr id="0" name=""/>
        <dsp:cNvSpPr/>
      </dsp:nvSpPr>
      <dsp:spPr>
        <a:xfrm>
          <a:off x="0" y="1641517"/>
          <a:ext cx="10515600" cy="7371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74904" rIns="81612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“Instituted a customer call back program…</a:t>
          </a:r>
        </a:p>
      </dsp:txBody>
      <dsp:txXfrm>
        <a:off x="0" y="1641517"/>
        <a:ext cx="10515600" cy="737100"/>
      </dsp:txXfrm>
    </dsp:sp>
    <dsp:sp modelId="{27040666-C5ED-42D0-B7F7-068C0C36A64A}">
      <dsp:nvSpPr>
        <dsp:cNvPr id="0" name=""/>
        <dsp:cNvSpPr/>
      </dsp:nvSpPr>
      <dsp:spPr>
        <a:xfrm>
          <a:off x="525780" y="1375837"/>
          <a:ext cx="7360920" cy="531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en-US" sz="1800" kern="1200" dirty="0"/>
            <a:t>Action</a:t>
          </a:r>
        </a:p>
      </dsp:txBody>
      <dsp:txXfrm>
        <a:off x="551719" y="1401776"/>
        <a:ext cx="7309042" cy="479482"/>
      </dsp:txXfrm>
    </dsp:sp>
    <dsp:sp modelId="{3BDC455C-43C0-44B7-AE93-FD187747B7E4}">
      <dsp:nvSpPr>
        <dsp:cNvPr id="0" name=""/>
        <dsp:cNvSpPr/>
      </dsp:nvSpPr>
      <dsp:spPr>
        <a:xfrm>
          <a:off x="0" y="2741497"/>
          <a:ext cx="10515600" cy="7371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74904" rIns="81612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…resulting in a 22% increase in customer service contract renewals.”</a:t>
          </a:r>
        </a:p>
      </dsp:txBody>
      <dsp:txXfrm>
        <a:off x="0" y="2741497"/>
        <a:ext cx="10515600" cy="737100"/>
      </dsp:txXfrm>
    </dsp:sp>
    <dsp:sp modelId="{8CB18970-0DAB-4635-ABEF-DA948BDE2A08}">
      <dsp:nvSpPr>
        <dsp:cNvPr id="0" name=""/>
        <dsp:cNvSpPr/>
      </dsp:nvSpPr>
      <dsp:spPr>
        <a:xfrm>
          <a:off x="525780" y="2475817"/>
          <a:ext cx="7360920" cy="531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en-US" sz="1800" kern="1200" dirty="0"/>
            <a:t>Result</a:t>
          </a:r>
        </a:p>
      </dsp:txBody>
      <dsp:txXfrm>
        <a:off x="551719" y="2501756"/>
        <a:ext cx="7309042" cy="479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6621E-7250-470C-AA71-EDC8518F54B9}">
      <dsp:nvSpPr>
        <dsp:cNvPr id="0" name=""/>
        <dsp:cNvSpPr/>
      </dsp:nvSpPr>
      <dsp:spPr>
        <a:xfrm>
          <a:off x="908743" y="0"/>
          <a:ext cx="10299098" cy="512723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A3D9AB-98F2-4FBA-B8AE-F79DE1EBC236}">
      <dsp:nvSpPr>
        <dsp:cNvPr id="0" name=""/>
        <dsp:cNvSpPr/>
      </dsp:nvSpPr>
      <dsp:spPr>
        <a:xfrm>
          <a:off x="7432" y="1538169"/>
          <a:ext cx="2874786" cy="205089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Intro</a:t>
          </a:r>
        </a:p>
        <a:p>
          <a:pPr marL="228600" lvl="1" indent="-228600" algn="l" defTabSz="889000">
            <a:lnSpc>
              <a:spcPct val="90000"/>
            </a:lnSpc>
            <a:spcBef>
              <a:spcPct val="0"/>
            </a:spcBef>
            <a:spcAft>
              <a:spcPct val="15000"/>
            </a:spcAft>
            <a:buChar char="•"/>
          </a:pPr>
          <a:r>
            <a:rPr lang="en-US" sz="2000" kern="1200" dirty="0"/>
            <a:t>Career Coaching First Step</a:t>
          </a:r>
        </a:p>
      </dsp:txBody>
      <dsp:txXfrm>
        <a:off x="107548" y="1638285"/>
        <a:ext cx="2674554" cy="1850660"/>
      </dsp:txXfrm>
    </dsp:sp>
    <dsp:sp modelId="{C50EEE1D-6B32-41F8-8221-C819FA3EC6D0}">
      <dsp:nvSpPr>
        <dsp:cNvPr id="0" name=""/>
        <dsp:cNvSpPr/>
      </dsp:nvSpPr>
      <dsp:spPr>
        <a:xfrm>
          <a:off x="3083077" y="1538169"/>
          <a:ext cx="2874786" cy="205089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Level 1</a:t>
          </a:r>
        </a:p>
        <a:p>
          <a:pPr marL="228600" lvl="1" indent="-228600" algn="l" defTabSz="889000">
            <a:lnSpc>
              <a:spcPct val="90000"/>
            </a:lnSpc>
            <a:spcBef>
              <a:spcPct val="0"/>
            </a:spcBef>
            <a:spcAft>
              <a:spcPct val="15000"/>
            </a:spcAft>
            <a:buChar char="•"/>
          </a:pPr>
          <a:r>
            <a:rPr lang="en-US" sz="2000" kern="1200" dirty="0"/>
            <a:t>Personal Branding</a:t>
          </a:r>
        </a:p>
        <a:p>
          <a:pPr marL="228600" lvl="1" indent="-228600" algn="l" defTabSz="889000">
            <a:lnSpc>
              <a:spcPct val="90000"/>
            </a:lnSpc>
            <a:spcBef>
              <a:spcPct val="0"/>
            </a:spcBef>
            <a:spcAft>
              <a:spcPct val="15000"/>
            </a:spcAft>
            <a:buChar char="•"/>
          </a:pPr>
          <a:r>
            <a:rPr lang="en-US" sz="2000" kern="1200" dirty="0"/>
            <a:t>Standard LinkedIn</a:t>
          </a:r>
        </a:p>
      </dsp:txBody>
      <dsp:txXfrm>
        <a:off x="3183193" y="1638285"/>
        <a:ext cx="2674554" cy="1850660"/>
      </dsp:txXfrm>
    </dsp:sp>
    <dsp:sp modelId="{B4A7E6CF-7963-4F75-9198-86FFB92037C5}">
      <dsp:nvSpPr>
        <dsp:cNvPr id="0" name=""/>
        <dsp:cNvSpPr/>
      </dsp:nvSpPr>
      <dsp:spPr>
        <a:xfrm>
          <a:off x="6158722" y="1538169"/>
          <a:ext cx="2874786" cy="205089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Level 2</a:t>
          </a:r>
        </a:p>
        <a:p>
          <a:pPr marL="228600" lvl="1" indent="-228600" algn="l" defTabSz="889000">
            <a:lnSpc>
              <a:spcPct val="90000"/>
            </a:lnSpc>
            <a:spcBef>
              <a:spcPct val="0"/>
            </a:spcBef>
            <a:spcAft>
              <a:spcPct val="15000"/>
            </a:spcAft>
            <a:buChar char="•"/>
          </a:pPr>
          <a:r>
            <a:rPr lang="en-US" sz="2000" kern="1200" dirty="0"/>
            <a:t>Resume</a:t>
          </a:r>
        </a:p>
        <a:p>
          <a:pPr marL="228600" lvl="1" indent="-228600" algn="l" defTabSz="889000">
            <a:lnSpc>
              <a:spcPct val="90000"/>
            </a:lnSpc>
            <a:spcBef>
              <a:spcPct val="0"/>
            </a:spcBef>
            <a:spcAft>
              <a:spcPct val="15000"/>
            </a:spcAft>
            <a:buChar char="•"/>
          </a:pPr>
          <a:r>
            <a:rPr lang="en-US" sz="2000" kern="1200" dirty="0"/>
            <a:t>Advanced LinkedIn</a:t>
          </a:r>
        </a:p>
        <a:p>
          <a:pPr marL="228600" lvl="1" indent="-228600" algn="l" defTabSz="889000">
            <a:lnSpc>
              <a:spcPct val="90000"/>
            </a:lnSpc>
            <a:spcBef>
              <a:spcPct val="0"/>
            </a:spcBef>
            <a:spcAft>
              <a:spcPct val="15000"/>
            </a:spcAft>
            <a:buChar char="•"/>
          </a:pPr>
          <a:r>
            <a:rPr lang="en-US" sz="2000" kern="1200" dirty="0"/>
            <a:t>Using LinkedIn to Target Companies</a:t>
          </a:r>
        </a:p>
      </dsp:txBody>
      <dsp:txXfrm>
        <a:off x="6258838" y="1638285"/>
        <a:ext cx="2674554" cy="1850660"/>
      </dsp:txXfrm>
    </dsp:sp>
    <dsp:sp modelId="{30FE9F50-3EAB-44BF-8743-F60CE93C6248}">
      <dsp:nvSpPr>
        <dsp:cNvPr id="0" name=""/>
        <dsp:cNvSpPr/>
      </dsp:nvSpPr>
      <dsp:spPr>
        <a:xfrm>
          <a:off x="9234367" y="1538169"/>
          <a:ext cx="2874786" cy="205089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Level 3</a:t>
          </a:r>
        </a:p>
        <a:p>
          <a:pPr marL="228600" lvl="1" indent="-228600" algn="l" defTabSz="889000">
            <a:lnSpc>
              <a:spcPct val="90000"/>
            </a:lnSpc>
            <a:spcBef>
              <a:spcPct val="0"/>
            </a:spcBef>
            <a:spcAft>
              <a:spcPct val="15000"/>
            </a:spcAft>
            <a:buChar char="•"/>
          </a:pPr>
          <a:r>
            <a:rPr lang="en-US" sz="2000" kern="1200" dirty="0"/>
            <a:t>Interviewing</a:t>
          </a:r>
        </a:p>
        <a:p>
          <a:pPr marL="228600" lvl="1" indent="-228600" algn="l" defTabSz="889000">
            <a:lnSpc>
              <a:spcPct val="90000"/>
            </a:lnSpc>
            <a:spcBef>
              <a:spcPct val="0"/>
            </a:spcBef>
            <a:spcAft>
              <a:spcPct val="15000"/>
            </a:spcAft>
            <a:buChar char="•"/>
          </a:pPr>
          <a:r>
            <a:rPr lang="en-US" sz="2000" kern="1200" dirty="0"/>
            <a:t>Mock Interviews</a:t>
          </a:r>
        </a:p>
        <a:p>
          <a:pPr marL="228600" lvl="1" indent="-228600" algn="l" defTabSz="889000">
            <a:lnSpc>
              <a:spcPct val="90000"/>
            </a:lnSpc>
            <a:spcBef>
              <a:spcPct val="0"/>
            </a:spcBef>
            <a:spcAft>
              <a:spcPct val="15000"/>
            </a:spcAft>
            <a:buChar char="•"/>
          </a:pPr>
          <a:r>
            <a:rPr lang="en-US" sz="2000" kern="1200" dirty="0"/>
            <a:t>Salary Negotiations</a:t>
          </a:r>
        </a:p>
      </dsp:txBody>
      <dsp:txXfrm>
        <a:off x="9334483" y="1638285"/>
        <a:ext cx="2674554" cy="185066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4A477C-1635-4E48-BB22-C7B372C2D47C}" type="datetimeFigureOut">
              <a:rPr lang="en-US" smtClean="0"/>
              <a:t>3/24/2022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01E1EE-D7D9-4CD6-B4CD-0B8C00B51A84}" type="slidenum">
              <a:rPr lang="en-US" smtClean="0"/>
              <a:t>‹#›</a:t>
            </a:fld>
            <a:endParaRPr lang="en-US"/>
          </a:p>
        </p:txBody>
      </p:sp>
    </p:spTree>
    <p:extLst>
      <p:ext uri="{BB962C8B-B14F-4D97-AF65-F5344CB8AC3E}">
        <p14:creationId xmlns:p14="http://schemas.microsoft.com/office/powerpoint/2010/main" val="867646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06767" indent="-1106767" eaLnBrk="1" hangingPunct="1"/>
            <a:r>
              <a:rPr lang="en-US" sz="1200" dirty="0">
                <a:latin typeface="Arial" pitchFamily="34" charset="0"/>
              </a:rPr>
              <a:t>ASK:  	When you apply for a job, </a:t>
            </a:r>
            <a:r>
              <a:rPr lang="en-US" sz="1200" u="sng" dirty="0">
                <a:latin typeface="Arial" pitchFamily="34" charset="0"/>
              </a:rPr>
              <a:t>who</a:t>
            </a:r>
            <a:r>
              <a:rPr lang="en-US" sz="1200" dirty="0">
                <a:latin typeface="Arial" pitchFamily="34" charset="0"/>
              </a:rPr>
              <a:t> screens the resumes?</a:t>
            </a:r>
          </a:p>
          <a:p>
            <a:pPr marL="1106767" indent="-1106767" eaLnBrk="1" hangingPunct="1"/>
            <a:r>
              <a:rPr lang="en-US" sz="1200" dirty="0">
                <a:latin typeface="Arial" pitchFamily="34" charset="0"/>
              </a:rPr>
              <a:t>STATE	 Applicant Tracking Systems (ATS)</a:t>
            </a:r>
          </a:p>
          <a:p>
            <a:pPr marL="1106767" indent="-1106767" eaLnBrk="1" hangingPunct="1">
              <a:spcBef>
                <a:spcPct val="70000"/>
              </a:spcBef>
            </a:pPr>
            <a:r>
              <a:rPr lang="en-US" sz="1200" dirty="0">
                <a:latin typeface="Arial" pitchFamily="34" charset="0"/>
              </a:rPr>
              <a:t>	ATS look for keywords and phrases that match the job description. The easier for the system to find those keywords, the more of a chance your resume will move on.</a:t>
            </a:r>
          </a:p>
          <a:p>
            <a:pPr marL="1106767" indent="-1106767" eaLnBrk="1" hangingPunct="1">
              <a:spcBef>
                <a:spcPct val="70000"/>
              </a:spcBef>
            </a:pPr>
            <a:r>
              <a:rPr lang="en-US" sz="1200" dirty="0">
                <a:latin typeface="Arial" pitchFamily="34" charset="0"/>
              </a:rPr>
              <a:t>	HR Manager or Recruiter, HR clerk, Hiring manager,  Department assistant or receptionist who at first glance “triage” applicants. They discard those without cover letters, those without keywords that match the job description, those with typos, poor grammar, spelling errors, etc. which usually weeds out 75% of the applicants.</a:t>
            </a:r>
          </a:p>
          <a:p>
            <a:pPr marL="1106767" indent="-1106767" eaLnBrk="1" hangingPunct="1">
              <a:spcBef>
                <a:spcPct val="70000"/>
              </a:spcBef>
            </a:pPr>
            <a:r>
              <a:rPr lang="en-US" sz="1200" dirty="0">
                <a:latin typeface="Arial" pitchFamily="34" charset="0"/>
              </a:rPr>
              <a:t>EMPHASIZE	Screener could be someone who does not understand the position and is just looking for key words.</a:t>
            </a:r>
          </a:p>
          <a:p>
            <a:pPr marL="1106767" indent="-1106767" eaLnBrk="1" hangingPunct="1"/>
            <a:r>
              <a:rPr lang="en-US" sz="1200" dirty="0">
                <a:latin typeface="Arial" pitchFamily="34" charset="0"/>
              </a:rPr>
              <a:t>	You have to make it as </a:t>
            </a:r>
            <a:r>
              <a:rPr lang="en-US" sz="1200" u="sng" dirty="0">
                <a:latin typeface="Arial" pitchFamily="34" charset="0"/>
              </a:rPr>
              <a:t>easy</a:t>
            </a:r>
            <a:r>
              <a:rPr lang="en-US" sz="1200" dirty="0">
                <a:latin typeface="Arial" pitchFamily="34" charset="0"/>
              </a:rPr>
              <a:t> as possible for them to see that you </a:t>
            </a:r>
            <a:r>
              <a:rPr lang="en-US" sz="1200" u="sng" dirty="0">
                <a:latin typeface="Arial" pitchFamily="34" charset="0"/>
              </a:rPr>
              <a:t>match</a:t>
            </a:r>
            <a:r>
              <a:rPr lang="en-US" sz="1200" dirty="0">
                <a:latin typeface="Arial" pitchFamily="34" charset="0"/>
              </a:rPr>
              <a:t> the qualifications.</a:t>
            </a:r>
          </a:p>
          <a:p>
            <a:pPr marL="1106767" indent="-1106767" eaLnBrk="1" hangingPunct="1"/>
            <a:r>
              <a:rPr lang="en-US" sz="1200" dirty="0">
                <a:latin typeface="Arial" pitchFamily="34" charset="0"/>
              </a:rPr>
              <a:t>	It is important that you modify your resumes for every position you apply for.  You are focusing it on the qualifications for that specific position.</a:t>
            </a:r>
          </a:p>
          <a:p>
            <a:pPr marL="1106767" indent="-1106767" eaLnBrk="1" hangingPunct="1"/>
            <a:r>
              <a:rPr lang="en-US" sz="1200" dirty="0">
                <a:latin typeface="Arial" pitchFamily="34" charset="0"/>
              </a:rPr>
              <a:t>	A screener will usually spend no more than 20 seconds scanning your resume looking for keywords or at the summary or most recent position.</a:t>
            </a:r>
          </a:p>
          <a:p>
            <a:endParaRPr lang="en-US" dirty="0"/>
          </a:p>
        </p:txBody>
      </p:sp>
      <p:sp>
        <p:nvSpPr>
          <p:cNvPr id="4" name="Slide Number Placeholder 3"/>
          <p:cNvSpPr>
            <a:spLocks noGrp="1"/>
          </p:cNvSpPr>
          <p:nvPr>
            <p:ph type="sldNum" sz="quarter" idx="10"/>
          </p:nvPr>
        </p:nvSpPr>
        <p:spPr/>
        <p:txBody>
          <a:bodyPr/>
          <a:lstStyle/>
          <a:p>
            <a:fld id="{1301E1EE-D7D9-4CD6-B4CD-0B8C00B51A84}" type="slidenum">
              <a:rPr lang="en-US" smtClean="0"/>
              <a:t>5</a:t>
            </a:fld>
            <a:endParaRPr lang="en-US"/>
          </a:p>
        </p:txBody>
      </p:sp>
    </p:spTree>
    <p:extLst>
      <p:ext uri="{BB962C8B-B14F-4D97-AF65-F5344CB8AC3E}">
        <p14:creationId xmlns:p14="http://schemas.microsoft.com/office/powerpoint/2010/main" val="3704912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“Awarded </a:t>
            </a:r>
            <a:r>
              <a:rPr lang="en-US" sz="1200" b="1" i="1" dirty="0">
                <a:latin typeface="+mn-lt"/>
              </a:rPr>
              <a:t>“#1 Customer Service Rep” </a:t>
            </a:r>
            <a:r>
              <a:rPr lang="en-US" sz="1200" b="1" dirty="0">
                <a:latin typeface="+mn-lt"/>
              </a:rPr>
              <a:t>by increasing customer service contract renewals through a customer call back program.”</a:t>
            </a:r>
          </a:p>
          <a:p>
            <a:endParaRPr lang="en-US" dirty="0"/>
          </a:p>
        </p:txBody>
      </p:sp>
      <p:sp>
        <p:nvSpPr>
          <p:cNvPr id="4" name="Slide Number Placeholder 3"/>
          <p:cNvSpPr>
            <a:spLocks noGrp="1"/>
          </p:cNvSpPr>
          <p:nvPr>
            <p:ph type="sldNum" sz="quarter" idx="10"/>
          </p:nvPr>
        </p:nvSpPr>
        <p:spPr/>
        <p:txBody>
          <a:bodyPr/>
          <a:lstStyle/>
          <a:p>
            <a:fld id="{1301E1EE-D7D9-4CD6-B4CD-0B8C00B51A84}" type="slidenum">
              <a:rPr lang="en-US" smtClean="0"/>
              <a:t>14</a:t>
            </a:fld>
            <a:endParaRPr lang="en-US"/>
          </a:p>
        </p:txBody>
      </p:sp>
    </p:spTree>
    <p:extLst>
      <p:ext uri="{BB962C8B-B14F-4D97-AF65-F5344CB8AC3E}">
        <p14:creationId xmlns:p14="http://schemas.microsoft.com/office/powerpoint/2010/main" val="526912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“Awarded </a:t>
            </a:r>
            <a:r>
              <a:rPr lang="en-US" sz="1200" b="1" i="1" dirty="0">
                <a:latin typeface="+mn-lt"/>
              </a:rPr>
              <a:t>“#1 Customer Service Rep” </a:t>
            </a:r>
            <a:r>
              <a:rPr lang="en-US" sz="1200" b="1" dirty="0">
                <a:latin typeface="+mn-lt"/>
              </a:rPr>
              <a:t>by increasing customer service contract renewals through a customer call back program.”</a:t>
            </a:r>
          </a:p>
          <a:p>
            <a:endParaRPr lang="en-US" dirty="0"/>
          </a:p>
        </p:txBody>
      </p:sp>
      <p:sp>
        <p:nvSpPr>
          <p:cNvPr id="4" name="Slide Number Placeholder 3"/>
          <p:cNvSpPr>
            <a:spLocks noGrp="1"/>
          </p:cNvSpPr>
          <p:nvPr>
            <p:ph type="sldNum" sz="quarter" idx="10"/>
          </p:nvPr>
        </p:nvSpPr>
        <p:spPr/>
        <p:txBody>
          <a:bodyPr/>
          <a:lstStyle/>
          <a:p>
            <a:fld id="{1301E1EE-D7D9-4CD6-B4CD-0B8C00B51A84}" type="slidenum">
              <a:rPr lang="en-US" smtClean="0"/>
              <a:t>15</a:t>
            </a:fld>
            <a:endParaRPr lang="en-US"/>
          </a:p>
        </p:txBody>
      </p:sp>
    </p:spTree>
    <p:extLst>
      <p:ext uri="{BB962C8B-B14F-4D97-AF65-F5344CB8AC3E}">
        <p14:creationId xmlns:p14="http://schemas.microsoft.com/office/powerpoint/2010/main" val="2073086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5414" indent="-885414" eaLnBrk="1" hangingPunct="1">
              <a:defRPr/>
            </a:pPr>
            <a:r>
              <a:rPr lang="en-US" dirty="0">
                <a:latin typeface="Arial" pitchFamily="34" charset="0"/>
                <a:cs typeface="Arial" pitchFamily="34" charset="0"/>
              </a:rPr>
              <a:t>STATE	Let’s look at the types of resumes</a:t>
            </a:r>
          </a:p>
          <a:p>
            <a:pPr marL="885414" indent="-885414" eaLnBrk="1" hangingPunct="1">
              <a:defRPr/>
            </a:pPr>
            <a:r>
              <a:rPr lang="en-US" dirty="0">
                <a:latin typeface="Arial" pitchFamily="34" charset="0"/>
                <a:cs typeface="Arial" pitchFamily="34" charset="0"/>
              </a:rPr>
              <a:t>STATE	There’s Chronological, Functional Combined and 1 page</a:t>
            </a:r>
          </a:p>
          <a:p>
            <a:pPr marL="885414" indent="-885414" eaLnBrk="1" hangingPunct="1">
              <a:defRPr/>
            </a:pPr>
            <a:r>
              <a:rPr lang="en-US" dirty="0">
                <a:latin typeface="Arial" pitchFamily="34" charset="0"/>
                <a:cs typeface="Arial" pitchFamily="34" charset="0"/>
              </a:rPr>
              <a:t>STATE	Chronological is generally accepted by HR professionals and hiring managers It shows your work history and accomplishments starting with you most recent job first.</a:t>
            </a:r>
          </a:p>
          <a:p>
            <a:pPr marL="885414" indent="-885414" eaLnBrk="1" hangingPunct="1">
              <a:buSzPct val="45000"/>
              <a:defRPr/>
            </a:pPr>
            <a:r>
              <a:rPr lang="en-US" dirty="0">
                <a:latin typeface="Arial" pitchFamily="34" charset="0"/>
                <a:cs typeface="Arial" pitchFamily="34" charset="0"/>
              </a:rPr>
              <a:t>STATE	There are some Issues with this type of resume</a:t>
            </a:r>
          </a:p>
          <a:p>
            <a:pPr marL="885414" lvl="1" indent="-885414" eaLnBrk="1" hangingPunct="1">
              <a:defRPr/>
            </a:pPr>
            <a:r>
              <a:rPr lang="en-US" dirty="0">
                <a:latin typeface="Arial" pitchFamily="34" charset="0"/>
                <a:cs typeface="Arial" pitchFamily="34" charset="0"/>
              </a:rPr>
              <a:t>	It can actually provide too much information</a:t>
            </a:r>
          </a:p>
          <a:p>
            <a:pPr marL="885414" lvl="1" indent="-885414" eaLnBrk="1" hangingPunct="1">
              <a:defRPr/>
            </a:pPr>
            <a:r>
              <a:rPr lang="en-US" dirty="0">
                <a:latin typeface="Arial" pitchFamily="34" charset="0"/>
                <a:cs typeface="Arial" pitchFamily="34" charset="0"/>
              </a:rPr>
              <a:t>	it allows the screener to make a decision without meeting you</a:t>
            </a:r>
          </a:p>
          <a:p>
            <a:pPr marL="885414" lvl="1" indent="-885414" eaLnBrk="1" hangingPunct="1">
              <a:defRPr/>
            </a:pPr>
            <a:r>
              <a:rPr lang="en-US" dirty="0">
                <a:latin typeface="Arial" pitchFamily="34" charset="0"/>
                <a:cs typeface="Arial" pitchFamily="34" charset="0"/>
              </a:rPr>
              <a:t>STATE	Then there’s the Functional resume which is good if you are trying to change occupations or industries or if you have gaps in your employment history</a:t>
            </a:r>
          </a:p>
          <a:p>
            <a:pPr marL="885414" indent="-885414" eaLnBrk="1" hangingPunct="1">
              <a:lnSpc>
                <a:spcPct val="90000"/>
              </a:lnSpc>
              <a:buSzPct val="45000"/>
              <a:defRPr/>
            </a:pPr>
            <a:r>
              <a:rPr lang="en-US" dirty="0">
                <a:latin typeface="Arial" pitchFamily="34" charset="0"/>
                <a:cs typeface="Arial" pitchFamily="34" charset="0"/>
              </a:rPr>
              <a:t>STATE	The Issues with this type of resume are:</a:t>
            </a:r>
          </a:p>
          <a:p>
            <a:pPr marL="885414" lvl="1" indent="-885414" eaLnBrk="1" hangingPunct="1">
              <a:lnSpc>
                <a:spcPct val="90000"/>
              </a:lnSpc>
              <a:defRPr/>
            </a:pPr>
            <a:r>
              <a:rPr lang="en-US" dirty="0">
                <a:latin typeface="Arial" pitchFamily="34" charset="0"/>
                <a:cs typeface="Arial" pitchFamily="34" charset="0"/>
              </a:rPr>
              <a:t>	Some hiring managers/ Human Resources may not like this format</a:t>
            </a:r>
          </a:p>
          <a:p>
            <a:pPr marL="885414" lvl="1" indent="-885414" eaLnBrk="1" hangingPunct="1">
              <a:lnSpc>
                <a:spcPct val="90000"/>
              </a:lnSpc>
              <a:defRPr/>
            </a:pPr>
            <a:r>
              <a:rPr lang="en-US" dirty="0">
                <a:latin typeface="Arial" pitchFamily="34" charset="0"/>
                <a:cs typeface="Arial" pitchFamily="34" charset="0"/>
              </a:rPr>
              <a:t>	Can’t relate specific functions to specific companies that employed someone</a:t>
            </a:r>
          </a:p>
          <a:p>
            <a:pPr marL="885414" lvl="1" indent="-885414" eaLnBrk="1" hangingPunct="1">
              <a:lnSpc>
                <a:spcPct val="90000"/>
              </a:lnSpc>
              <a:defRPr/>
            </a:pPr>
            <a:r>
              <a:rPr lang="en-US" dirty="0">
                <a:latin typeface="Arial" pitchFamily="34" charset="0"/>
                <a:cs typeface="Arial" pitchFamily="34" charset="0"/>
              </a:rPr>
              <a:t>STATE	Finally, there’s the Combination resume which is exactly what it sounds like, it combines both the chronological and functional resume types</a:t>
            </a:r>
          </a:p>
          <a:p>
            <a:pPr marL="885414" indent="-885414" eaLnBrk="1" hangingPunct="1">
              <a:lnSpc>
                <a:spcPct val="90000"/>
              </a:lnSpc>
              <a:buSzPct val="45000"/>
              <a:defRPr/>
            </a:pPr>
            <a:r>
              <a:rPr lang="en-US" dirty="0">
                <a:latin typeface="Arial" pitchFamily="34" charset="0"/>
                <a:cs typeface="Arial" pitchFamily="34" charset="0"/>
              </a:rPr>
              <a:t>STATE	The issues involved with this type are</a:t>
            </a:r>
          </a:p>
          <a:p>
            <a:pPr marL="885414" lvl="1" indent="-885414" eaLnBrk="1" hangingPunct="1">
              <a:lnSpc>
                <a:spcPct val="90000"/>
              </a:lnSpc>
              <a:buSzPct val="45000"/>
              <a:defRPr/>
            </a:pPr>
            <a:r>
              <a:rPr lang="en-US" dirty="0">
                <a:latin typeface="Arial" pitchFamily="34" charset="0"/>
                <a:cs typeface="Arial" pitchFamily="34" charset="0"/>
              </a:rPr>
              <a:t>	Sometimes takes up too much space and resume gets lengthy </a:t>
            </a:r>
          </a:p>
          <a:p>
            <a:pPr marL="885414" lvl="1" indent="-885414" eaLnBrk="1" hangingPunct="1">
              <a:lnSpc>
                <a:spcPct val="90000"/>
              </a:lnSpc>
              <a:defRPr/>
            </a:pPr>
            <a:r>
              <a:rPr lang="en-US" dirty="0">
                <a:latin typeface="Arial" pitchFamily="34" charset="0"/>
                <a:cs typeface="Arial" pitchFamily="34" charset="0"/>
              </a:rPr>
              <a:t>	May provide too much information that is used to exclude you</a:t>
            </a:r>
          </a:p>
          <a:p>
            <a:pPr marL="885414" lvl="1" indent="-885414" eaLnBrk="1" hangingPunct="1">
              <a:lnSpc>
                <a:spcPct val="90000"/>
              </a:lnSpc>
              <a:defRPr/>
            </a:pPr>
            <a:r>
              <a:rPr lang="en-US" dirty="0">
                <a:latin typeface="Arial" pitchFamily="34" charset="0"/>
                <a:cs typeface="Arial" pitchFamily="34" charset="0"/>
              </a:rPr>
              <a:t>STATE	The type of resume you use is dependent upon your specific and unique situation.</a:t>
            </a:r>
          </a:p>
        </p:txBody>
      </p:sp>
      <p:sp>
        <p:nvSpPr>
          <p:cNvPr id="4" name="Slide Number Placeholder 3"/>
          <p:cNvSpPr>
            <a:spLocks noGrp="1"/>
          </p:cNvSpPr>
          <p:nvPr>
            <p:ph type="sldNum" sz="quarter" idx="10"/>
          </p:nvPr>
        </p:nvSpPr>
        <p:spPr/>
        <p:txBody>
          <a:bodyPr/>
          <a:lstStyle/>
          <a:p>
            <a:fld id="{1301E1EE-D7D9-4CD6-B4CD-0B8C00B51A84}" type="slidenum">
              <a:rPr lang="en-US" smtClean="0"/>
              <a:t>17</a:t>
            </a:fld>
            <a:endParaRPr lang="en-US"/>
          </a:p>
        </p:txBody>
      </p:sp>
    </p:spTree>
    <p:extLst>
      <p:ext uri="{BB962C8B-B14F-4D97-AF65-F5344CB8AC3E}">
        <p14:creationId xmlns:p14="http://schemas.microsoft.com/office/powerpoint/2010/main" val="3967115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5414" indent="-885414" eaLnBrk="1" hangingPunct="1">
              <a:lnSpc>
                <a:spcPct val="90000"/>
              </a:lnSpc>
              <a:defRPr/>
            </a:pPr>
            <a:r>
              <a:rPr lang="en-US" dirty="0"/>
              <a:t>STATE	Here’s an example of a Chronological style resume. As I stated, this type of resume lists your jobs, with most recent job first.</a:t>
            </a:r>
          </a:p>
          <a:p>
            <a:pPr marL="885414" indent="-885414" eaLnBrk="1" hangingPunct="1">
              <a:lnSpc>
                <a:spcPct val="90000"/>
              </a:lnSpc>
              <a:defRPr/>
            </a:pPr>
            <a:endParaRPr lang="en-US" dirty="0"/>
          </a:p>
          <a:p>
            <a:pPr marL="885414" indent="-885414" eaLnBrk="1" hangingPunct="1">
              <a:lnSpc>
                <a:spcPct val="90000"/>
              </a:lnSpc>
              <a:defRPr/>
            </a:pPr>
            <a:r>
              <a:rPr lang="en-US" dirty="0"/>
              <a:t>STATE	The Summary </a:t>
            </a:r>
            <a:r>
              <a:rPr lang="en-US" u="sng" dirty="0"/>
              <a:t>explains your Strengths and Key Skill Sets</a:t>
            </a:r>
            <a:r>
              <a:rPr lang="en-US" dirty="0"/>
              <a:t>.  Be sure to review the words in the job posting and use them in your summary if you have that experience. </a:t>
            </a:r>
          </a:p>
          <a:p>
            <a:pPr marL="885414" indent="-885414" eaLnBrk="1" hangingPunct="1">
              <a:lnSpc>
                <a:spcPct val="90000"/>
              </a:lnSpc>
              <a:defRPr/>
            </a:pPr>
            <a:endParaRPr lang="en-US" dirty="0"/>
          </a:p>
          <a:p>
            <a:pPr marL="885414" indent="-885414" eaLnBrk="1" hangingPunct="1">
              <a:lnSpc>
                <a:spcPct val="90000"/>
              </a:lnSpc>
              <a:defRPr/>
            </a:pPr>
            <a:r>
              <a:rPr lang="en-US" dirty="0"/>
              <a:t>STATE	This is an important section, so customize it for the specific job.  </a:t>
            </a:r>
          </a:p>
        </p:txBody>
      </p:sp>
      <p:sp>
        <p:nvSpPr>
          <p:cNvPr id="4" name="Slide Number Placeholder 3"/>
          <p:cNvSpPr>
            <a:spLocks noGrp="1"/>
          </p:cNvSpPr>
          <p:nvPr>
            <p:ph type="sldNum" sz="quarter" idx="10"/>
          </p:nvPr>
        </p:nvSpPr>
        <p:spPr/>
        <p:txBody>
          <a:bodyPr/>
          <a:lstStyle/>
          <a:p>
            <a:fld id="{1301E1EE-D7D9-4CD6-B4CD-0B8C00B51A84}" type="slidenum">
              <a:rPr lang="en-US" smtClean="0"/>
              <a:t>18</a:t>
            </a:fld>
            <a:endParaRPr lang="en-US"/>
          </a:p>
        </p:txBody>
      </p:sp>
    </p:spTree>
    <p:extLst>
      <p:ext uri="{BB962C8B-B14F-4D97-AF65-F5344CB8AC3E}">
        <p14:creationId xmlns:p14="http://schemas.microsoft.com/office/powerpoint/2010/main" val="3011131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5414" indent="-885414" eaLnBrk="1" hangingPunct="1">
              <a:lnSpc>
                <a:spcPct val="90000"/>
              </a:lnSpc>
              <a:defRPr/>
            </a:pPr>
            <a:r>
              <a:rPr lang="en-US" dirty="0"/>
              <a:t>STATE	Next comes your most recent job. In this example, Roger’s last position was as Fleet Operations Manager with Millennium Transportation International corporation.</a:t>
            </a:r>
          </a:p>
          <a:p>
            <a:pPr marL="885414" indent="-885414" eaLnBrk="1" hangingPunct="1">
              <a:lnSpc>
                <a:spcPct val="90000"/>
              </a:lnSpc>
              <a:defRPr/>
            </a:pPr>
            <a:endParaRPr lang="en-US" dirty="0"/>
          </a:p>
          <a:p>
            <a:pPr marL="885414" indent="-885414" eaLnBrk="1" hangingPunct="1">
              <a:lnSpc>
                <a:spcPct val="90000"/>
              </a:lnSpc>
              <a:defRPr/>
            </a:pPr>
            <a:r>
              <a:rPr lang="en-US" dirty="0"/>
              <a:t>STATE	Under his last title, is a position statement from that position explaining the responsibilities of this position.</a:t>
            </a:r>
          </a:p>
        </p:txBody>
      </p:sp>
      <p:sp>
        <p:nvSpPr>
          <p:cNvPr id="4" name="Slide Number Placeholder 3"/>
          <p:cNvSpPr>
            <a:spLocks noGrp="1"/>
          </p:cNvSpPr>
          <p:nvPr>
            <p:ph type="sldNum" sz="quarter" idx="10"/>
          </p:nvPr>
        </p:nvSpPr>
        <p:spPr/>
        <p:txBody>
          <a:bodyPr/>
          <a:lstStyle/>
          <a:p>
            <a:fld id="{1301E1EE-D7D9-4CD6-B4CD-0B8C00B51A84}" type="slidenum">
              <a:rPr lang="en-US" smtClean="0"/>
              <a:t>19</a:t>
            </a:fld>
            <a:endParaRPr lang="en-US"/>
          </a:p>
        </p:txBody>
      </p:sp>
    </p:spTree>
    <p:extLst>
      <p:ext uri="{BB962C8B-B14F-4D97-AF65-F5344CB8AC3E}">
        <p14:creationId xmlns:p14="http://schemas.microsoft.com/office/powerpoint/2010/main" val="559060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5414" indent="-885414" eaLnBrk="1" hangingPunct="1">
              <a:lnSpc>
                <a:spcPct val="90000"/>
              </a:lnSpc>
              <a:defRPr/>
            </a:pPr>
            <a:r>
              <a:rPr lang="en-US" dirty="0"/>
              <a:t>STATE	Next, under this position comes the “Key Achievements” or accomplishments/PAR statements.</a:t>
            </a:r>
          </a:p>
          <a:p>
            <a:pPr marL="885414" indent="-885414" eaLnBrk="1" hangingPunct="1">
              <a:lnSpc>
                <a:spcPct val="90000"/>
              </a:lnSpc>
              <a:defRPr/>
            </a:pPr>
            <a:endParaRPr lang="en-US" dirty="0"/>
          </a:p>
          <a:p>
            <a:pPr marL="885414" indent="-885414" eaLnBrk="1" hangingPunct="1">
              <a:lnSpc>
                <a:spcPct val="90000"/>
              </a:lnSpc>
              <a:defRPr/>
            </a:pPr>
            <a:r>
              <a:rPr lang="en-US" dirty="0"/>
              <a:t>STATE	Noticed that in this resume, certain “keywords” are highlighted to bring more attention to them as well as the results of the accomplishment.</a:t>
            </a:r>
          </a:p>
        </p:txBody>
      </p:sp>
      <p:sp>
        <p:nvSpPr>
          <p:cNvPr id="4" name="Slide Number Placeholder 3"/>
          <p:cNvSpPr>
            <a:spLocks noGrp="1"/>
          </p:cNvSpPr>
          <p:nvPr>
            <p:ph type="sldNum" sz="quarter" idx="10"/>
          </p:nvPr>
        </p:nvSpPr>
        <p:spPr/>
        <p:txBody>
          <a:bodyPr/>
          <a:lstStyle/>
          <a:p>
            <a:fld id="{1301E1EE-D7D9-4CD6-B4CD-0B8C00B51A84}" type="slidenum">
              <a:rPr lang="en-US" smtClean="0"/>
              <a:t>20</a:t>
            </a:fld>
            <a:endParaRPr lang="en-US"/>
          </a:p>
        </p:txBody>
      </p:sp>
    </p:spTree>
    <p:extLst>
      <p:ext uri="{BB962C8B-B14F-4D97-AF65-F5344CB8AC3E}">
        <p14:creationId xmlns:p14="http://schemas.microsoft.com/office/powerpoint/2010/main" val="1110537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5414" indent="-885414" eaLnBrk="1" hangingPunct="1">
              <a:lnSpc>
                <a:spcPct val="90000"/>
              </a:lnSpc>
              <a:defRPr/>
            </a:pPr>
            <a:r>
              <a:rPr lang="en-US" dirty="0"/>
              <a:t>STATE	Finally, after all of the positions are shown (remember, no more than 10-12 years of experience is necessary) you would list your education and any other information you think is pertinent that the hiring manager or screener to know</a:t>
            </a:r>
          </a:p>
        </p:txBody>
      </p:sp>
      <p:sp>
        <p:nvSpPr>
          <p:cNvPr id="4" name="Slide Number Placeholder 3"/>
          <p:cNvSpPr>
            <a:spLocks noGrp="1"/>
          </p:cNvSpPr>
          <p:nvPr>
            <p:ph type="sldNum" sz="quarter" idx="10"/>
          </p:nvPr>
        </p:nvSpPr>
        <p:spPr/>
        <p:txBody>
          <a:bodyPr/>
          <a:lstStyle/>
          <a:p>
            <a:fld id="{1301E1EE-D7D9-4CD6-B4CD-0B8C00B51A84}" type="slidenum">
              <a:rPr lang="en-US" smtClean="0"/>
              <a:t>21</a:t>
            </a:fld>
            <a:endParaRPr lang="en-US"/>
          </a:p>
        </p:txBody>
      </p:sp>
    </p:spTree>
    <p:extLst>
      <p:ext uri="{BB962C8B-B14F-4D97-AF65-F5344CB8AC3E}">
        <p14:creationId xmlns:p14="http://schemas.microsoft.com/office/powerpoint/2010/main" val="1165631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5414" indent="-885414" eaLnBrk="1" hangingPunct="1">
              <a:defRPr/>
            </a:pPr>
            <a:r>
              <a:rPr lang="en-US" dirty="0"/>
              <a:t>STATE	The </a:t>
            </a:r>
            <a:r>
              <a:rPr lang="en-US" b="1" dirty="0"/>
              <a:t>Functional style resume</a:t>
            </a:r>
            <a:r>
              <a:rPr lang="en-US" dirty="0"/>
              <a:t> takes the same information about your work history and </a:t>
            </a:r>
            <a:r>
              <a:rPr lang="en-US" u="sng" dirty="0"/>
              <a:t>organizes it differently</a:t>
            </a:r>
            <a:r>
              <a:rPr lang="en-US" dirty="0"/>
              <a:t> – instead of organizing by job, you organize the information by Function.</a:t>
            </a:r>
          </a:p>
          <a:p>
            <a:pPr marL="885414" indent="-885414" eaLnBrk="1" hangingPunct="1">
              <a:defRPr/>
            </a:pPr>
            <a:endParaRPr lang="en-US" dirty="0"/>
          </a:p>
          <a:p>
            <a:pPr marL="885414" indent="-885414" eaLnBrk="1" hangingPunct="1">
              <a:defRPr/>
            </a:pPr>
            <a:r>
              <a:rPr lang="en-US" dirty="0"/>
              <a:t>STATE	Summary is the same – Strengths &amp; keys skill sets.</a:t>
            </a:r>
          </a:p>
          <a:p>
            <a:pPr marL="885414" indent="-885414" eaLnBrk="1" hangingPunct="1">
              <a:defRPr/>
            </a:pPr>
            <a:endParaRPr lang="en-US" dirty="0"/>
          </a:p>
          <a:p>
            <a:pPr marL="885414" indent="-885414" eaLnBrk="1" hangingPunct="1">
              <a:defRPr/>
            </a:pPr>
            <a:r>
              <a:rPr lang="en-US" dirty="0"/>
              <a:t>STATE	In this example, Harry has highlighted his key strengths and keywords.</a:t>
            </a:r>
          </a:p>
          <a:p>
            <a:pPr marL="885414" indent="-885414" eaLnBrk="1" hangingPunct="1">
              <a:defRPr/>
            </a:pPr>
            <a:endParaRPr lang="en-US" dirty="0"/>
          </a:p>
          <a:p>
            <a:pPr marL="885414" indent="-885414" eaLnBrk="1" hangingPunct="1">
              <a:defRPr/>
            </a:pPr>
            <a:r>
              <a:rPr lang="en-US" dirty="0"/>
              <a:t>STATE	You should modify the Summary and move the important keywords that are listed in the job description up front so that they are easily seen when scanning.</a:t>
            </a:r>
          </a:p>
        </p:txBody>
      </p:sp>
      <p:sp>
        <p:nvSpPr>
          <p:cNvPr id="4" name="Slide Number Placeholder 3"/>
          <p:cNvSpPr>
            <a:spLocks noGrp="1"/>
          </p:cNvSpPr>
          <p:nvPr>
            <p:ph type="sldNum" sz="quarter" idx="10"/>
          </p:nvPr>
        </p:nvSpPr>
        <p:spPr/>
        <p:txBody>
          <a:bodyPr/>
          <a:lstStyle/>
          <a:p>
            <a:fld id="{1301E1EE-D7D9-4CD6-B4CD-0B8C00B51A84}" type="slidenum">
              <a:rPr lang="en-US" smtClean="0"/>
              <a:t>22</a:t>
            </a:fld>
            <a:endParaRPr lang="en-US"/>
          </a:p>
        </p:txBody>
      </p:sp>
    </p:spTree>
    <p:extLst>
      <p:ext uri="{BB962C8B-B14F-4D97-AF65-F5344CB8AC3E}">
        <p14:creationId xmlns:p14="http://schemas.microsoft.com/office/powerpoint/2010/main" val="3345690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5414" indent="-885414" eaLnBrk="1" hangingPunct="1">
              <a:defRPr/>
            </a:pPr>
            <a:r>
              <a:rPr lang="en-US" dirty="0"/>
              <a:t>STATE	This type of resume puts the </a:t>
            </a:r>
            <a:r>
              <a:rPr lang="en-US" u="sng" dirty="0"/>
              <a:t>emphasis on what you have done</a:t>
            </a:r>
            <a:r>
              <a:rPr lang="en-US" dirty="0"/>
              <a:t> instead of where you have done it.  You are emphasizing your skill sets and transferrable skills.</a:t>
            </a:r>
          </a:p>
          <a:p>
            <a:pPr marL="885414" indent="-885414" eaLnBrk="1" hangingPunct="1">
              <a:defRPr/>
            </a:pPr>
            <a:r>
              <a:rPr lang="en-US" dirty="0"/>
              <a:t>STATE	So for this example, Harry mentions his experience, skills and accomplishments under the function of Marketing.</a:t>
            </a:r>
          </a:p>
          <a:p>
            <a:pPr marL="885414" indent="-885414" eaLnBrk="1" hangingPunct="1">
              <a:defRPr/>
            </a:pPr>
            <a:endParaRPr lang="en-US" dirty="0"/>
          </a:p>
          <a:p>
            <a:pPr marL="885414" indent="-885414" eaLnBrk="1" hangingPunct="1">
              <a:defRPr/>
            </a:pPr>
            <a:r>
              <a:rPr lang="en-US" dirty="0"/>
              <a:t>STATE	It allows you to use portions of your background and group them by specific functions or disciplines.</a:t>
            </a:r>
          </a:p>
        </p:txBody>
      </p:sp>
      <p:sp>
        <p:nvSpPr>
          <p:cNvPr id="4" name="Slide Number Placeholder 3"/>
          <p:cNvSpPr>
            <a:spLocks noGrp="1"/>
          </p:cNvSpPr>
          <p:nvPr>
            <p:ph type="sldNum" sz="quarter" idx="10"/>
          </p:nvPr>
        </p:nvSpPr>
        <p:spPr/>
        <p:txBody>
          <a:bodyPr/>
          <a:lstStyle/>
          <a:p>
            <a:fld id="{1301E1EE-D7D9-4CD6-B4CD-0B8C00B51A84}" type="slidenum">
              <a:rPr lang="en-US" smtClean="0"/>
              <a:t>23</a:t>
            </a:fld>
            <a:endParaRPr lang="en-US"/>
          </a:p>
        </p:txBody>
      </p:sp>
    </p:spTree>
    <p:extLst>
      <p:ext uri="{BB962C8B-B14F-4D97-AF65-F5344CB8AC3E}">
        <p14:creationId xmlns:p14="http://schemas.microsoft.com/office/powerpoint/2010/main" val="178065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5414" indent="-885414" eaLnBrk="1" hangingPunct="1">
              <a:lnSpc>
                <a:spcPct val="90000"/>
              </a:lnSpc>
              <a:defRPr/>
            </a:pPr>
            <a:r>
              <a:rPr lang="en-US" dirty="0"/>
              <a:t>STATE	Next he lists his experience and accomplishments under the Sales Management Function and so on.</a:t>
            </a:r>
          </a:p>
        </p:txBody>
      </p:sp>
      <p:sp>
        <p:nvSpPr>
          <p:cNvPr id="4" name="Slide Number Placeholder 3"/>
          <p:cNvSpPr>
            <a:spLocks noGrp="1"/>
          </p:cNvSpPr>
          <p:nvPr>
            <p:ph type="sldNum" sz="quarter" idx="10"/>
          </p:nvPr>
        </p:nvSpPr>
        <p:spPr/>
        <p:txBody>
          <a:bodyPr/>
          <a:lstStyle/>
          <a:p>
            <a:fld id="{1301E1EE-D7D9-4CD6-B4CD-0B8C00B51A84}" type="slidenum">
              <a:rPr lang="en-US" smtClean="0"/>
              <a:t>24</a:t>
            </a:fld>
            <a:endParaRPr lang="en-US"/>
          </a:p>
        </p:txBody>
      </p:sp>
    </p:spTree>
    <p:extLst>
      <p:ext uri="{BB962C8B-B14F-4D97-AF65-F5344CB8AC3E}">
        <p14:creationId xmlns:p14="http://schemas.microsoft.com/office/powerpoint/2010/main" val="3172127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06767" indent="-1106767" eaLnBrk="1" hangingPunct="1"/>
            <a:r>
              <a:rPr lang="en-US" sz="1200" dirty="0">
                <a:latin typeface="Arial" pitchFamily="34" charset="0"/>
              </a:rPr>
              <a:t>ASK:  	When you apply for a job, </a:t>
            </a:r>
            <a:r>
              <a:rPr lang="en-US" sz="1200" u="sng" dirty="0">
                <a:latin typeface="Arial" pitchFamily="34" charset="0"/>
              </a:rPr>
              <a:t>who</a:t>
            </a:r>
            <a:r>
              <a:rPr lang="en-US" sz="1200" dirty="0">
                <a:latin typeface="Arial" pitchFamily="34" charset="0"/>
              </a:rPr>
              <a:t> screens the resumes?</a:t>
            </a:r>
          </a:p>
          <a:p>
            <a:pPr marL="1106767" indent="-1106767" eaLnBrk="1" hangingPunct="1"/>
            <a:r>
              <a:rPr lang="en-US" sz="1200" dirty="0">
                <a:latin typeface="Arial" pitchFamily="34" charset="0"/>
              </a:rPr>
              <a:t>STATE	 Applicant Tracking Systems (ATS)</a:t>
            </a:r>
          </a:p>
          <a:p>
            <a:pPr marL="1106767" indent="-1106767" eaLnBrk="1" hangingPunct="1">
              <a:spcBef>
                <a:spcPct val="70000"/>
              </a:spcBef>
            </a:pPr>
            <a:r>
              <a:rPr lang="en-US" sz="1200" dirty="0">
                <a:latin typeface="Arial" pitchFamily="34" charset="0"/>
              </a:rPr>
              <a:t>	ATS look for keywords and phrases that match the job description. The easier for the system to find those keywords, the more of a chance your resume will move on.</a:t>
            </a:r>
          </a:p>
          <a:p>
            <a:pPr marL="1106767" indent="-1106767" eaLnBrk="1" hangingPunct="1">
              <a:spcBef>
                <a:spcPct val="70000"/>
              </a:spcBef>
            </a:pPr>
            <a:r>
              <a:rPr lang="en-US" sz="1200" dirty="0">
                <a:latin typeface="Arial" pitchFamily="34" charset="0"/>
              </a:rPr>
              <a:t>	HR Manager or Recruiter, HR clerk, Hiring manager,  Department assistant or receptionist who at first glance “triage” applicants. They discard those without cover letters, those without keywords that match the job description, those with typos, poor grammar, spelling errors, etc. which usually weeds out 75% of the applicants.</a:t>
            </a:r>
          </a:p>
          <a:p>
            <a:pPr marL="1106767" indent="-1106767" eaLnBrk="1" hangingPunct="1">
              <a:spcBef>
                <a:spcPct val="70000"/>
              </a:spcBef>
            </a:pPr>
            <a:r>
              <a:rPr lang="en-US" sz="1200" dirty="0">
                <a:latin typeface="Arial" pitchFamily="34" charset="0"/>
              </a:rPr>
              <a:t>EMPHASIZE	Screener could be someone who does not understand the position and is just looking for key words.</a:t>
            </a:r>
          </a:p>
          <a:p>
            <a:pPr marL="1106767" indent="-1106767" eaLnBrk="1" hangingPunct="1"/>
            <a:r>
              <a:rPr lang="en-US" sz="1200" dirty="0">
                <a:latin typeface="Arial" pitchFamily="34" charset="0"/>
              </a:rPr>
              <a:t>	You have to make it as </a:t>
            </a:r>
            <a:r>
              <a:rPr lang="en-US" sz="1200" u="sng" dirty="0">
                <a:latin typeface="Arial" pitchFamily="34" charset="0"/>
              </a:rPr>
              <a:t>easy</a:t>
            </a:r>
            <a:r>
              <a:rPr lang="en-US" sz="1200" dirty="0">
                <a:latin typeface="Arial" pitchFamily="34" charset="0"/>
              </a:rPr>
              <a:t> as possible for them to see that you </a:t>
            </a:r>
            <a:r>
              <a:rPr lang="en-US" sz="1200" u="sng" dirty="0">
                <a:latin typeface="Arial" pitchFamily="34" charset="0"/>
              </a:rPr>
              <a:t>match</a:t>
            </a:r>
            <a:r>
              <a:rPr lang="en-US" sz="1200" dirty="0">
                <a:latin typeface="Arial" pitchFamily="34" charset="0"/>
              </a:rPr>
              <a:t> the qualifications.</a:t>
            </a:r>
          </a:p>
          <a:p>
            <a:pPr marL="1106767" indent="-1106767" eaLnBrk="1" hangingPunct="1"/>
            <a:r>
              <a:rPr lang="en-US" sz="1200" dirty="0">
                <a:latin typeface="Arial" pitchFamily="34" charset="0"/>
              </a:rPr>
              <a:t>	It is important that you modify your resumes for every position you apply for.  You are focusing it on the qualifications for that specific position.</a:t>
            </a:r>
          </a:p>
          <a:p>
            <a:pPr marL="1106767" indent="-1106767" eaLnBrk="1" hangingPunct="1"/>
            <a:r>
              <a:rPr lang="en-US" sz="1200" dirty="0">
                <a:latin typeface="Arial" pitchFamily="34" charset="0"/>
              </a:rPr>
              <a:t>	A screener will usually spend no more than 20 seconds scanning your resume looking for keywords or at the summary or most recent position.</a:t>
            </a:r>
          </a:p>
        </p:txBody>
      </p:sp>
      <p:sp>
        <p:nvSpPr>
          <p:cNvPr id="4" name="Slide Number Placeholder 3"/>
          <p:cNvSpPr>
            <a:spLocks noGrp="1"/>
          </p:cNvSpPr>
          <p:nvPr>
            <p:ph type="sldNum" sz="quarter" idx="10"/>
          </p:nvPr>
        </p:nvSpPr>
        <p:spPr/>
        <p:txBody>
          <a:bodyPr/>
          <a:lstStyle/>
          <a:p>
            <a:fld id="{1301E1EE-D7D9-4CD6-B4CD-0B8C00B51A84}" type="slidenum">
              <a:rPr lang="en-US" smtClean="0"/>
              <a:t>6</a:t>
            </a:fld>
            <a:endParaRPr lang="en-US"/>
          </a:p>
        </p:txBody>
      </p:sp>
    </p:spTree>
    <p:extLst>
      <p:ext uri="{BB962C8B-B14F-4D97-AF65-F5344CB8AC3E}">
        <p14:creationId xmlns:p14="http://schemas.microsoft.com/office/powerpoint/2010/main" val="1095856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5414" indent="-885414" eaLnBrk="1" hangingPunct="1">
              <a:lnSpc>
                <a:spcPct val="90000"/>
              </a:lnSpc>
              <a:defRPr/>
            </a:pPr>
            <a:r>
              <a:rPr lang="en-US" dirty="0"/>
              <a:t>STATE	When the function experience is completed, the resume would contain the companies that you worked for with the dates you worked there.</a:t>
            </a:r>
          </a:p>
          <a:p>
            <a:pPr marL="885414" indent="-885414" eaLnBrk="1" hangingPunct="1">
              <a:lnSpc>
                <a:spcPct val="90000"/>
              </a:lnSpc>
              <a:defRPr/>
            </a:pPr>
            <a:endParaRPr lang="en-US" dirty="0"/>
          </a:p>
          <a:p>
            <a:pPr marL="885414" indent="-885414" eaLnBrk="1" hangingPunct="1">
              <a:lnSpc>
                <a:spcPct val="90000"/>
              </a:lnSpc>
              <a:defRPr/>
            </a:pPr>
            <a:r>
              <a:rPr lang="en-US" dirty="0"/>
              <a:t>STATE	Additionally, like the Chronological resume, you list your  education and any other pertinent information.</a:t>
            </a:r>
          </a:p>
        </p:txBody>
      </p:sp>
      <p:sp>
        <p:nvSpPr>
          <p:cNvPr id="4" name="Slide Number Placeholder 3"/>
          <p:cNvSpPr>
            <a:spLocks noGrp="1"/>
          </p:cNvSpPr>
          <p:nvPr>
            <p:ph type="sldNum" sz="quarter" idx="10"/>
          </p:nvPr>
        </p:nvSpPr>
        <p:spPr/>
        <p:txBody>
          <a:bodyPr/>
          <a:lstStyle/>
          <a:p>
            <a:fld id="{1301E1EE-D7D9-4CD6-B4CD-0B8C00B51A84}" type="slidenum">
              <a:rPr lang="en-US" smtClean="0"/>
              <a:t>25</a:t>
            </a:fld>
            <a:endParaRPr lang="en-US"/>
          </a:p>
        </p:txBody>
      </p:sp>
    </p:spTree>
    <p:extLst>
      <p:ext uri="{BB962C8B-B14F-4D97-AF65-F5344CB8AC3E}">
        <p14:creationId xmlns:p14="http://schemas.microsoft.com/office/powerpoint/2010/main" val="1299014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5414" indent="-885414" eaLnBrk="1" hangingPunct="1">
              <a:defRPr/>
            </a:pPr>
            <a:r>
              <a:rPr lang="en-US" dirty="0"/>
              <a:t>STATE	The Combination resume places more emphasis on your Achievements and Accomplishments, but also emphasizes where you performed the accomplishments.</a:t>
            </a:r>
          </a:p>
          <a:p>
            <a:pPr marL="885414" indent="-885414" eaLnBrk="1" hangingPunct="1">
              <a:defRPr/>
            </a:pPr>
            <a:endParaRPr lang="en-US" sz="800" dirty="0"/>
          </a:p>
          <a:p>
            <a:pPr marL="885414" indent="-885414" eaLnBrk="1" hangingPunct="1">
              <a:defRPr/>
            </a:pPr>
            <a:r>
              <a:rPr lang="en-US" dirty="0"/>
              <a:t>STATE	Summary is the same as the other two resumes listing strengths and keys skill sets.</a:t>
            </a:r>
          </a:p>
          <a:p>
            <a:pPr marL="885414" indent="-885414" eaLnBrk="1" hangingPunct="1">
              <a:defRPr/>
            </a:pPr>
            <a:r>
              <a:rPr lang="en-US" dirty="0"/>
              <a:t>STATE	In this example, Cindy named her Summary, “Qualifications” but it contains the same type of information.</a:t>
            </a:r>
          </a:p>
        </p:txBody>
      </p:sp>
      <p:sp>
        <p:nvSpPr>
          <p:cNvPr id="4" name="Slide Number Placeholder 3"/>
          <p:cNvSpPr>
            <a:spLocks noGrp="1"/>
          </p:cNvSpPr>
          <p:nvPr>
            <p:ph type="sldNum" sz="quarter" idx="10"/>
          </p:nvPr>
        </p:nvSpPr>
        <p:spPr/>
        <p:txBody>
          <a:bodyPr/>
          <a:lstStyle/>
          <a:p>
            <a:fld id="{1301E1EE-D7D9-4CD6-B4CD-0B8C00B51A84}" type="slidenum">
              <a:rPr lang="en-US" smtClean="0"/>
              <a:t>26</a:t>
            </a:fld>
            <a:endParaRPr lang="en-US"/>
          </a:p>
        </p:txBody>
      </p:sp>
    </p:spTree>
    <p:extLst>
      <p:ext uri="{BB962C8B-B14F-4D97-AF65-F5344CB8AC3E}">
        <p14:creationId xmlns:p14="http://schemas.microsoft.com/office/powerpoint/2010/main" val="1929105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5414" indent="-885414" eaLnBrk="1" hangingPunct="1">
              <a:defRPr/>
            </a:pPr>
            <a:r>
              <a:rPr lang="en-US" dirty="0"/>
              <a:t>STATE	Next, you would add an achievements section where you list 3 – 5 key achievements that are relevant to the specific position you are applying for.  </a:t>
            </a:r>
          </a:p>
          <a:p>
            <a:pPr marL="885414" indent="-885414" eaLnBrk="1" hangingPunct="1">
              <a:defRPr/>
            </a:pPr>
            <a:r>
              <a:rPr lang="en-US" dirty="0"/>
              <a:t>STATE	Again, modify to match the job opening.  You can have 6-8 achievements and use the 3-5 that are most relevant for this specific job opportunity.</a:t>
            </a:r>
          </a:p>
          <a:p>
            <a:pPr marL="885414" indent="-885414" eaLnBrk="1" hangingPunct="1">
              <a:defRPr/>
            </a:pPr>
            <a:endParaRPr lang="en-US" sz="800" dirty="0"/>
          </a:p>
          <a:p>
            <a:pPr marL="885414" indent="-885414" eaLnBrk="1" hangingPunct="1">
              <a:defRPr/>
            </a:pPr>
            <a:r>
              <a:rPr lang="en-US" dirty="0"/>
              <a:t>STATE	Remember, a good formula for writing these statements is to use the PAR format = Problem, Action, Result.</a:t>
            </a:r>
          </a:p>
        </p:txBody>
      </p:sp>
      <p:sp>
        <p:nvSpPr>
          <p:cNvPr id="4" name="Slide Number Placeholder 3"/>
          <p:cNvSpPr>
            <a:spLocks noGrp="1"/>
          </p:cNvSpPr>
          <p:nvPr>
            <p:ph type="sldNum" sz="quarter" idx="10"/>
          </p:nvPr>
        </p:nvSpPr>
        <p:spPr/>
        <p:txBody>
          <a:bodyPr/>
          <a:lstStyle/>
          <a:p>
            <a:fld id="{1301E1EE-D7D9-4CD6-B4CD-0B8C00B51A84}" type="slidenum">
              <a:rPr lang="en-US" smtClean="0"/>
              <a:t>27</a:t>
            </a:fld>
            <a:endParaRPr lang="en-US"/>
          </a:p>
        </p:txBody>
      </p:sp>
    </p:spTree>
    <p:extLst>
      <p:ext uri="{BB962C8B-B14F-4D97-AF65-F5344CB8AC3E}">
        <p14:creationId xmlns:p14="http://schemas.microsoft.com/office/powerpoint/2010/main" val="3805185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5414" indent="-885414" eaLnBrk="1" hangingPunct="1">
              <a:lnSpc>
                <a:spcPct val="90000"/>
              </a:lnSpc>
              <a:defRPr/>
            </a:pPr>
            <a:r>
              <a:rPr lang="en-US" dirty="0"/>
              <a:t>STATE	After the achievements section, you would add a section very similar to the chronological resume where you would put the companies you worked for and other achievements associated with those positions.</a:t>
            </a:r>
          </a:p>
          <a:p>
            <a:pPr marL="885414" indent="-885414" eaLnBrk="1" hangingPunct="1">
              <a:lnSpc>
                <a:spcPct val="90000"/>
              </a:lnSpc>
              <a:defRPr/>
            </a:pPr>
            <a:r>
              <a:rPr lang="en-US" dirty="0"/>
              <a:t>STATE	Remember, the previous “achievements” section contains the most notable accomplishments and should be geared for the position you are seeking.</a:t>
            </a:r>
          </a:p>
          <a:p>
            <a:pPr marL="885414" indent="-885414" eaLnBrk="1" hangingPunct="1">
              <a:lnSpc>
                <a:spcPct val="90000"/>
              </a:lnSpc>
              <a:defRPr/>
            </a:pPr>
            <a:endParaRPr lang="en-US" dirty="0"/>
          </a:p>
          <a:p>
            <a:pPr marL="885414" indent="-885414" eaLnBrk="1" hangingPunct="1">
              <a:lnSpc>
                <a:spcPct val="90000"/>
              </a:lnSpc>
              <a:defRPr/>
            </a:pPr>
            <a:r>
              <a:rPr lang="en-US" dirty="0"/>
              <a:t>STATE	In this section, use the PAR formula as well to list the additional accomplishments.</a:t>
            </a:r>
          </a:p>
          <a:p>
            <a:pPr marL="885414" indent="-885414" eaLnBrk="1" hangingPunct="1">
              <a:lnSpc>
                <a:spcPct val="90000"/>
              </a:lnSpc>
              <a:defRPr/>
            </a:pPr>
            <a:r>
              <a:rPr lang="en-US" dirty="0"/>
              <a:t>STATE	Also remember to put the most recent company first, just like on the chronological resume.</a:t>
            </a:r>
          </a:p>
        </p:txBody>
      </p:sp>
      <p:sp>
        <p:nvSpPr>
          <p:cNvPr id="4" name="Slide Number Placeholder 3"/>
          <p:cNvSpPr>
            <a:spLocks noGrp="1"/>
          </p:cNvSpPr>
          <p:nvPr>
            <p:ph type="sldNum" sz="quarter" idx="10"/>
          </p:nvPr>
        </p:nvSpPr>
        <p:spPr/>
        <p:txBody>
          <a:bodyPr/>
          <a:lstStyle/>
          <a:p>
            <a:fld id="{1301E1EE-D7D9-4CD6-B4CD-0B8C00B51A84}" type="slidenum">
              <a:rPr lang="en-US" smtClean="0"/>
              <a:t>28</a:t>
            </a:fld>
            <a:endParaRPr lang="en-US"/>
          </a:p>
        </p:txBody>
      </p:sp>
    </p:spTree>
    <p:extLst>
      <p:ext uri="{BB962C8B-B14F-4D97-AF65-F5344CB8AC3E}">
        <p14:creationId xmlns:p14="http://schemas.microsoft.com/office/powerpoint/2010/main" val="40696252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5414" indent="-885414" eaLnBrk="1" hangingPunct="1">
              <a:lnSpc>
                <a:spcPct val="90000"/>
              </a:lnSpc>
              <a:defRPr/>
            </a:pPr>
            <a:r>
              <a:rPr lang="en-US" dirty="0"/>
              <a:t>STATE	As with the other types of resumes, at the end list your  education and any other pertinent information.</a:t>
            </a:r>
          </a:p>
        </p:txBody>
      </p:sp>
      <p:sp>
        <p:nvSpPr>
          <p:cNvPr id="4" name="Slide Number Placeholder 3"/>
          <p:cNvSpPr>
            <a:spLocks noGrp="1"/>
          </p:cNvSpPr>
          <p:nvPr>
            <p:ph type="sldNum" sz="quarter" idx="10"/>
          </p:nvPr>
        </p:nvSpPr>
        <p:spPr/>
        <p:txBody>
          <a:bodyPr/>
          <a:lstStyle/>
          <a:p>
            <a:fld id="{1301E1EE-D7D9-4CD6-B4CD-0B8C00B51A84}" type="slidenum">
              <a:rPr lang="en-US" smtClean="0"/>
              <a:t>29</a:t>
            </a:fld>
            <a:endParaRPr lang="en-US"/>
          </a:p>
        </p:txBody>
      </p:sp>
    </p:spTree>
    <p:extLst>
      <p:ext uri="{BB962C8B-B14F-4D97-AF65-F5344CB8AC3E}">
        <p14:creationId xmlns:p14="http://schemas.microsoft.com/office/powerpoint/2010/main" val="4255784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5414" indent="-885414" eaLnBrk="1" hangingPunct="1">
              <a:defRPr/>
            </a:pPr>
            <a:r>
              <a:rPr lang="en-US" dirty="0"/>
              <a:t>STATE	This is a sample of</a:t>
            </a:r>
            <a:r>
              <a:rPr lang="en-US" baseline="0" dirty="0"/>
              <a:t> </a:t>
            </a:r>
            <a:r>
              <a:rPr lang="en-US" dirty="0"/>
              <a:t>the way a resume should</a:t>
            </a:r>
            <a:r>
              <a:rPr lang="en-US" baseline="0" dirty="0"/>
              <a:t> look</a:t>
            </a:r>
            <a:r>
              <a:rPr lang="en-US" dirty="0"/>
              <a:t>.</a:t>
            </a:r>
          </a:p>
        </p:txBody>
      </p:sp>
      <p:sp>
        <p:nvSpPr>
          <p:cNvPr id="4" name="Slide Number Placeholder 3"/>
          <p:cNvSpPr>
            <a:spLocks noGrp="1"/>
          </p:cNvSpPr>
          <p:nvPr>
            <p:ph type="sldNum" sz="quarter" idx="10"/>
          </p:nvPr>
        </p:nvSpPr>
        <p:spPr/>
        <p:txBody>
          <a:bodyPr/>
          <a:lstStyle/>
          <a:p>
            <a:fld id="{1301E1EE-D7D9-4CD6-B4CD-0B8C00B51A84}" type="slidenum">
              <a:rPr lang="en-US" smtClean="0"/>
              <a:t>30</a:t>
            </a:fld>
            <a:endParaRPr lang="en-US"/>
          </a:p>
        </p:txBody>
      </p:sp>
    </p:spTree>
    <p:extLst>
      <p:ext uri="{BB962C8B-B14F-4D97-AF65-F5344CB8AC3E}">
        <p14:creationId xmlns:p14="http://schemas.microsoft.com/office/powerpoint/2010/main" val="10735468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A biography can also be graphic in appearance. Components of a biography should emphasize:</a:t>
            </a:r>
          </a:p>
          <a:p>
            <a:endParaRPr lang="en-US" dirty="0"/>
          </a:p>
          <a:p>
            <a:r>
              <a:rPr lang="en-US" dirty="0"/>
              <a:t>SKILLS – Are typically transferable and represent value to almost every employer. Such skills include sales, customer service, organizational skills, multi-tasking, etc. Other skills that may or may not be transferable can also be provided. They typically include technical, or learned skills, such as operating a lathe, MS Word, CAD, driving a forklift, etc.</a:t>
            </a:r>
          </a:p>
          <a:p>
            <a:endParaRPr lang="en-US" dirty="0"/>
          </a:p>
          <a:p>
            <a:r>
              <a:rPr lang="en-US" dirty="0"/>
              <a:t>EXPERIENCE - Your experience should include highlights of your career that are represented by accomplishment statements. Use the “PAR” approach (problem, action, result) to define those accomplishments, and try to quantify them as much as possible. </a:t>
            </a:r>
          </a:p>
          <a:p>
            <a:endParaRPr lang="en-US" dirty="0"/>
          </a:p>
          <a:p>
            <a:r>
              <a:rPr lang="en-US" dirty="0"/>
              <a:t>EXPERTISE - Your expertise represents your specialized skill sets. A skill is a learned ability. A skill set is a collection of abilities to perform a particular function; in other words your “expertness.” Examples would be Project Management, Risk Assessment, Cooking, etc. </a:t>
            </a:r>
          </a:p>
          <a:p>
            <a:endParaRPr lang="en-US" dirty="0"/>
          </a:p>
          <a:p>
            <a:r>
              <a:rPr lang="en-US" dirty="0"/>
              <a:t>PERSONALITY - Your PERSONALITY refers to how you perceive yourself as well as how you’re perceived by others. Those traits and characteristics may include your creativity, intuitiveness, leadership ability, integrity, maturity, and the ethical and professional approach you bring to your work, etc. </a:t>
            </a:r>
          </a:p>
          <a:p>
            <a:endParaRPr lang="en-US" dirty="0"/>
          </a:p>
          <a:p>
            <a:r>
              <a:rPr lang="en-US" dirty="0"/>
              <a:t>The blend of your </a:t>
            </a:r>
            <a:r>
              <a:rPr lang="en-US" b="1" dirty="0"/>
              <a:t>Skills</a:t>
            </a:r>
            <a:r>
              <a:rPr lang="en-US" dirty="0"/>
              <a:t>, </a:t>
            </a:r>
            <a:r>
              <a:rPr lang="en-US" b="1" dirty="0"/>
              <a:t>Experience</a:t>
            </a:r>
            <a:r>
              <a:rPr lang="en-US" dirty="0"/>
              <a:t>, </a:t>
            </a:r>
            <a:r>
              <a:rPr lang="en-US" b="1" dirty="0"/>
              <a:t>Expertise </a:t>
            </a:r>
            <a:r>
              <a:rPr lang="en-US" dirty="0"/>
              <a:t>and </a:t>
            </a:r>
            <a:r>
              <a:rPr lang="en-US" b="1" dirty="0"/>
              <a:t>Personality </a:t>
            </a:r>
            <a:r>
              <a:rPr lang="en-US" dirty="0"/>
              <a:t>represent the </a:t>
            </a:r>
            <a:r>
              <a:rPr lang="en-US" b="1" dirty="0"/>
              <a:t>VALUE </a:t>
            </a:r>
            <a:r>
              <a:rPr lang="en-US" dirty="0"/>
              <a:t>you bring to an organization</a:t>
            </a:r>
          </a:p>
        </p:txBody>
      </p:sp>
      <p:sp>
        <p:nvSpPr>
          <p:cNvPr id="4" name="Slide Number Placeholder 3"/>
          <p:cNvSpPr>
            <a:spLocks noGrp="1"/>
          </p:cNvSpPr>
          <p:nvPr>
            <p:ph type="sldNum" sz="quarter" idx="10"/>
          </p:nvPr>
        </p:nvSpPr>
        <p:spPr/>
        <p:txBody>
          <a:bodyPr/>
          <a:lstStyle/>
          <a:p>
            <a:fld id="{1301E1EE-D7D9-4CD6-B4CD-0B8C00B51A84}" type="slidenum">
              <a:rPr lang="en-US" smtClean="0"/>
              <a:t>31</a:t>
            </a:fld>
            <a:endParaRPr lang="en-US"/>
          </a:p>
        </p:txBody>
      </p:sp>
    </p:spTree>
    <p:extLst>
      <p:ext uri="{BB962C8B-B14F-4D97-AF65-F5344CB8AC3E}">
        <p14:creationId xmlns:p14="http://schemas.microsoft.com/office/powerpoint/2010/main" val="30599901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5414" indent="-885414"/>
            <a:r>
              <a:rPr lang="en-US" dirty="0">
                <a:latin typeface="Arial" pitchFamily="34" charset="0"/>
              </a:rPr>
              <a:t>STATE	Let’s do a little resume exercise. If you have a resume, give it to the person next to you. If you don’t have a resume, use the one in the handouts.</a:t>
            </a:r>
          </a:p>
          <a:p>
            <a:pPr marL="885414" indent="-885414"/>
            <a:r>
              <a:rPr lang="en-US" dirty="0">
                <a:latin typeface="Arial" pitchFamily="34" charset="0"/>
              </a:rPr>
              <a:t>STATE	Looking at the resume, and using the information about the general guidelines, formatting, position and accomplishment statements, I want you to review this resume and highlight or make notes pertaining to what you think is good and what you think could use some improvement.</a:t>
            </a:r>
          </a:p>
          <a:p>
            <a:pPr marL="885414" indent="-885414"/>
            <a:r>
              <a:rPr lang="en-US" dirty="0">
                <a:latin typeface="Arial" pitchFamily="34" charset="0"/>
              </a:rPr>
              <a:t>STATE	Let’s take 1 minute, which is longer than you would get at an initial scan.</a:t>
            </a:r>
          </a:p>
          <a:p>
            <a:pPr marL="885414" indent="-885414"/>
            <a:r>
              <a:rPr lang="en-US" dirty="0">
                <a:latin typeface="Arial" pitchFamily="34" charset="0"/>
              </a:rPr>
              <a:t>DISCUSS	Findings</a:t>
            </a:r>
          </a:p>
        </p:txBody>
      </p:sp>
      <p:sp>
        <p:nvSpPr>
          <p:cNvPr id="4" name="Slide Number Placeholder 3"/>
          <p:cNvSpPr>
            <a:spLocks noGrp="1"/>
          </p:cNvSpPr>
          <p:nvPr>
            <p:ph type="sldNum" sz="quarter" idx="10"/>
          </p:nvPr>
        </p:nvSpPr>
        <p:spPr/>
        <p:txBody>
          <a:bodyPr/>
          <a:lstStyle/>
          <a:p>
            <a:fld id="{1301E1EE-D7D9-4CD6-B4CD-0B8C00B51A84}" type="slidenum">
              <a:rPr lang="en-US" smtClean="0"/>
              <a:t>32</a:t>
            </a:fld>
            <a:endParaRPr lang="en-US"/>
          </a:p>
        </p:txBody>
      </p:sp>
    </p:spTree>
    <p:extLst>
      <p:ext uri="{BB962C8B-B14F-4D97-AF65-F5344CB8AC3E}">
        <p14:creationId xmlns:p14="http://schemas.microsoft.com/office/powerpoint/2010/main" val="21369116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5414" indent="-885414" eaLnBrk="1" hangingPunct="1">
              <a:spcBef>
                <a:spcPct val="70000"/>
              </a:spcBef>
              <a:defRPr/>
            </a:pPr>
            <a:r>
              <a:rPr lang="en-US" sz="1200" dirty="0"/>
              <a:t>REVIEW	Guidelines</a:t>
            </a:r>
          </a:p>
          <a:p>
            <a:pPr marL="885414" indent="-885414" eaLnBrk="1" hangingPunct="1">
              <a:defRPr/>
            </a:pPr>
            <a:endParaRPr lang="en-US" sz="1200" dirty="0"/>
          </a:p>
          <a:p>
            <a:pPr marL="885414" indent="-885414" eaLnBrk="1" hangingPunct="1">
              <a:defRPr/>
            </a:pPr>
            <a:r>
              <a:rPr lang="en-US" sz="1200" dirty="0"/>
              <a:t>STATE	Your goal is to make it easy to read.</a:t>
            </a:r>
          </a:p>
        </p:txBody>
      </p:sp>
      <p:sp>
        <p:nvSpPr>
          <p:cNvPr id="4" name="Slide Number Placeholder 3"/>
          <p:cNvSpPr>
            <a:spLocks noGrp="1"/>
          </p:cNvSpPr>
          <p:nvPr>
            <p:ph type="sldNum" sz="quarter" idx="10"/>
          </p:nvPr>
        </p:nvSpPr>
        <p:spPr/>
        <p:txBody>
          <a:bodyPr/>
          <a:lstStyle/>
          <a:p>
            <a:fld id="{1301E1EE-D7D9-4CD6-B4CD-0B8C00B51A84}" type="slidenum">
              <a:rPr lang="en-US" smtClean="0"/>
              <a:t>33</a:t>
            </a:fld>
            <a:endParaRPr lang="en-US"/>
          </a:p>
        </p:txBody>
      </p:sp>
    </p:spTree>
    <p:extLst>
      <p:ext uri="{BB962C8B-B14F-4D97-AF65-F5344CB8AC3E}">
        <p14:creationId xmlns:p14="http://schemas.microsoft.com/office/powerpoint/2010/main" val="1537404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5414" indent="-885414" eaLnBrk="1" hangingPunct="1">
              <a:lnSpc>
                <a:spcPct val="90000"/>
              </a:lnSpc>
              <a:defRPr/>
            </a:pPr>
            <a:r>
              <a:rPr lang="en-US" dirty="0"/>
              <a:t>STATE	There are arguments about whether you should or shouldn’t use a cover letter when applying for positions. Our recommendation at the ministry is that you should and here are the reasons why.</a:t>
            </a:r>
          </a:p>
          <a:p>
            <a:pPr marL="885414" indent="-885414" eaLnBrk="1" hangingPunct="1">
              <a:lnSpc>
                <a:spcPct val="90000"/>
              </a:lnSpc>
              <a:defRPr/>
            </a:pPr>
            <a:r>
              <a:rPr lang="en-US" dirty="0"/>
              <a:t>	It provides another way for you to highlight your skills and if done right, you can show you are qualified for a specific position even before the screener or hiring manager gets to your resume.</a:t>
            </a:r>
          </a:p>
          <a:p>
            <a:pPr marL="885414" indent="-885414" eaLnBrk="1" hangingPunct="1">
              <a:lnSpc>
                <a:spcPct val="90000"/>
              </a:lnSpc>
              <a:defRPr/>
            </a:pPr>
            <a:r>
              <a:rPr lang="en-US" dirty="0"/>
              <a:t>	A well written cover letter shows your communication skills.</a:t>
            </a:r>
          </a:p>
          <a:p>
            <a:pPr marL="885414" indent="-885414" eaLnBrk="1" hangingPunct="1">
              <a:lnSpc>
                <a:spcPct val="90000"/>
              </a:lnSpc>
              <a:defRPr/>
            </a:pPr>
            <a:r>
              <a:rPr lang="en-US" dirty="0"/>
              <a:t>	It offers an opportunity to explain gaps in your resume.</a:t>
            </a:r>
          </a:p>
          <a:p>
            <a:pPr marL="885414" indent="-885414" eaLnBrk="1" hangingPunct="1">
              <a:lnSpc>
                <a:spcPct val="90000"/>
              </a:lnSpc>
              <a:defRPr/>
            </a:pPr>
            <a:r>
              <a:rPr lang="en-US" dirty="0"/>
              <a:t>	It’s way to market your transferable skills which you may not get a chance to adequately do in your resume.</a:t>
            </a:r>
          </a:p>
          <a:p>
            <a:pPr marL="885414" indent="-885414" eaLnBrk="1" hangingPunct="1">
              <a:lnSpc>
                <a:spcPct val="90000"/>
              </a:lnSpc>
              <a:defRPr/>
            </a:pPr>
            <a:r>
              <a:rPr lang="en-US" dirty="0"/>
              <a:t>	It gives you the opportunity to utilize additional keywords from the job description.</a:t>
            </a:r>
          </a:p>
          <a:p>
            <a:pPr marL="885414" indent="-885414" eaLnBrk="1" hangingPunct="1">
              <a:lnSpc>
                <a:spcPct val="90000"/>
              </a:lnSpc>
              <a:defRPr/>
            </a:pPr>
            <a:r>
              <a:rPr lang="en-US" dirty="0"/>
              <a:t>	It gives you the opportunity to more personalize your message to the scanner or hiring manager..</a:t>
            </a:r>
          </a:p>
          <a:p>
            <a:pPr marL="885414" indent="-885414" eaLnBrk="1" hangingPunct="1">
              <a:lnSpc>
                <a:spcPct val="90000"/>
              </a:lnSpc>
              <a:defRPr/>
            </a:pPr>
            <a:r>
              <a:rPr lang="en-US" dirty="0"/>
              <a:t>	</a:t>
            </a:r>
          </a:p>
          <a:p>
            <a:pPr marL="885414" indent="-885414" eaLnBrk="1" hangingPunct="1">
              <a:lnSpc>
                <a:spcPct val="90000"/>
              </a:lnSpc>
              <a:defRPr/>
            </a:pPr>
            <a:r>
              <a:rPr lang="en-US" dirty="0"/>
              <a:t>STATE	Finally, some decision makers get a lot from the cover letter and makes them want to go to your resume.</a:t>
            </a:r>
          </a:p>
        </p:txBody>
      </p:sp>
      <p:sp>
        <p:nvSpPr>
          <p:cNvPr id="4" name="Slide Number Placeholder 3"/>
          <p:cNvSpPr>
            <a:spLocks noGrp="1"/>
          </p:cNvSpPr>
          <p:nvPr>
            <p:ph type="sldNum" sz="quarter" idx="10"/>
          </p:nvPr>
        </p:nvSpPr>
        <p:spPr/>
        <p:txBody>
          <a:bodyPr/>
          <a:lstStyle/>
          <a:p>
            <a:fld id="{1301E1EE-D7D9-4CD6-B4CD-0B8C00B51A84}" type="slidenum">
              <a:rPr lang="en-US" smtClean="0"/>
              <a:t>35</a:t>
            </a:fld>
            <a:endParaRPr lang="en-US"/>
          </a:p>
        </p:txBody>
      </p:sp>
    </p:spTree>
    <p:extLst>
      <p:ext uri="{BB962C8B-B14F-4D97-AF65-F5344CB8AC3E}">
        <p14:creationId xmlns:p14="http://schemas.microsoft.com/office/powerpoint/2010/main" val="1485214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a:latin typeface="Arial" pitchFamily="34" charset="0"/>
              </a:rPr>
              <a:t>Some general resume guidelines include:</a:t>
            </a:r>
          </a:p>
          <a:p>
            <a:pPr eaLnBrk="1" hangingPunct="1"/>
            <a:r>
              <a:rPr lang="en-US" sz="1200" b="1" u="sng" dirty="0">
                <a:latin typeface="Arial" pitchFamily="34" charset="0"/>
              </a:rPr>
              <a:t>Master Resume </a:t>
            </a:r>
            <a:r>
              <a:rPr lang="en-US" sz="1200" dirty="0">
                <a:latin typeface="Arial" pitchFamily="34" charset="0"/>
              </a:rPr>
              <a:t>create a very</a:t>
            </a:r>
            <a:r>
              <a:rPr lang="en-US" sz="1200" baseline="0" dirty="0">
                <a:latin typeface="Arial" pitchFamily="34" charset="0"/>
              </a:rPr>
              <a:t> detailed</a:t>
            </a:r>
            <a:r>
              <a:rPr lang="en-US" sz="1200" dirty="0">
                <a:latin typeface="Arial" pitchFamily="34" charset="0"/>
              </a:rPr>
              <a:t> resume to</a:t>
            </a:r>
            <a:r>
              <a:rPr lang="en-US" sz="1200" baseline="0" dirty="0">
                <a:latin typeface="Arial" pitchFamily="34" charset="0"/>
              </a:rPr>
              <a:t> cut and paste information as you need it. This is a work document and not something you send out.</a:t>
            </a:r>
            <a:r>
              <a:rPr lang="en-US" sz="1200" dirty="0">
                <a:latin typeface="Arial" pitchFamily="34" charset="0"/>
              </a:rPr>
              <a:t> </a:t>
            </a:r>
          </a:p>
          <a:p>
            <a:pPr eaLnBrk="1" hangingPunct="1"/>
            <a:r>
              <a:rPr lang="en-US" sz="1200" b="1" u="sng" dirty="0">
                <a:latin typeface="Arial" pitchFamily="34" charset="0"/>
              </a:rPr>
              <a:t>Customizing</a:t>
            </a:r>
            <a:r>
              <a:rPr lang="en-US" sz="1200" dirty="0">
                <a:latin typeface="Arial" pitchFamily="34" charset="0"/>
              </a:rPr>
              <a:t> your resume for each position you are applying for. Move important keyword to the top of the resume in the summary. Make sure the bulleted accomplishments are in the order that the screener will see them</a:t>
            </a:r>
          </a:p>
          <a:p>
            <a:pPr eaLnBrk="1" hangingPunct="1"/>
            <a:r>
              <a:rPr lang="en-US" sz="1200" b="1" u="sng" dirty="0">
                <a:latin typeface="Arial" pitchFamily="34" charset="0"/>
              </a:rPr>
              <a:t>Keep title generic</a:t>
            </a:r>
            <a:r>
              <a:rPr lang="en-US" sz="1200" dirty="0">
                <a:latin typeface="Arial" pitchFamily="34" charset="0"/>
              </a:rPr>
              <a:t>. If your company had a special name for “Director of Sales” use the generic Director of Sales on your resume.</a:t>
            </a:r>
          </a:p>
          <a:p>
            <a:pPr eaLnBrk="1" hangingPunct="1"/>
            <a:r>
              <a:rPr lang="en-US" sz="1200" b="1" u="sng" dirty="0">
                <a:latin typeface="Arial" pitchFamily="34" charset="0"/>
              </a:rPr>
              <a:t>Keep formatting to a minimum</a:t>
            </a:r>
            <a:r>
              <a:rPr lang="en-US" sz="1200" dirty="0">
                <a:latin typeface="Arial" pitchFamily="34" charset="0"/>
              </a:rPr>
              <a:t>. We’ll have more on this on the next slide, but remember, using different font styles and text sizes, italics, underlining, etc. can be more distractive then helpful</a:t>
            </a:r>
          </a:p>
          <a:p>
            <a:pPr eaLnBrk="1" hangingPunct="1"/>
            <a:r>
              <a:rPr lang="en-US" sz="1200" b="1" u="sng" dirty="0">
                <a:latin typeface="Arial" pitchFamily="34" charset="0"/>
              </a:rPr>
              <a:t>Include full keywords for acronyms</a:t>
            </a:r>
            <a:r>
              <a:rPr lang="en-US" sz="1200" dirty="0">
                <a:latin typeface="Arial" pitchFamily="34" charset="0"/>
              </a:rPr>
              <a:t>.  Don’t’ ever assume that the reader of the resume knows what the acronym means. If you are using Sarbanes Oxley, then don’t just say SOX assuming everyone knows that that means. It’s safer to say Sarbanes Oxley and put SOX in parenthesis.</a:t>
            </a:r>
          </a:p>
          <a:p>
            <a:pPr eaLnBrk="1" hangingPunct="1"/>
            <a:r>
              <a:rPr lang="en-US" sz="1200" b="1" u="sng" dirty="0">
                <a:latin typeface="Arial" pitchFamily="34" charset="0"/>
              </a:rPr>
              <a:t>Resume lengths vary by position</a:t>
            </a:r>
            <a:r>
              <a:rPr lang="en-US" sz="1200" dirty="0">
                <a:latin typeface="Arial" pitchFamily="34" charset="0"/>
              </a:rPr>
              <a:t>. There is a general guideline of two pages, but there are technical and legal resumes that go over two pages. Also, if you are trying to squeeze over ten years of experience and accomplishments in one page, you are doing yourself a great disservice. Start with at least two pages and let one of the volunteers review it and adjust where necessary</a:t>
            </a:r>
          </a:p>
          <a:p>
            <a:pPr eaLnBrk="1" hangingPunct="1"/>
            <a:r>
              <a:rPr lang="en-US" sz="1200" b="1" u="sng" dirty="0">
                <a:latin typeface="Arial" pitchFamily="34" charset="0"/>
              </a:rPr>
              <a:t>Action Verbs for your accomplishments </a:t>
            </a:r>
            <a:r>
              <a:rPr lang="en-US" sz="1200" dirty="0">
                <a:latin typeface="Arial" pitchFamily="34" charset="0"/>
              </a:rPr>
              <a:t>using savings ($), improvement (%), etc. The website contains a document of action verbs that you can download for your use. Don’t use the same action verb for each bullet.</a:t>
            </a:r>
          </a:p>
        </p:txBody>
      </p:sp>
      <p:sp>
        <p:nvSpPr>
          <p:cNvPr id="4" name="Slide Number Placeholder 3"/>
          <p:cNvSpPr>
            <a:spLocks noGrp="1"/>
          </p:cNvSpPr>
          <p:nvPr>
            <p:ph type="sldNum" sz="quarter" idx="10"/>
          </p:nvPr>
        </p:nvSpPr>
        <p:spPr/>
        <p:txBody>
          <a:bodyPr/>
          <a:lstStyle/>
          <a:p>
            <a:fld id="{1301E1EE-D7D9-4CD6-B4CD-0B8C00B51A84}" type="slidenum">
              <a:rPr lang="en-US" smtClean="0"/>
              <a:t>7</a:t>
            </a:fld>
            <a:endParaRPr lang="en-US"/>
          </a:p>
        </p:txBody>
      </p:sp>
    </p:spTree>
    <p:extLst>
      <p:ext uri="{BB962C8B-B14F-4D97-AF65-F5344CB8AC3E}">
        <p14:creationId xmlns:p14="http://schemas.microsoft.com/office/powerpoint/2010/main" val="25986477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5414" indent="-885414" eaLnBrk="1" hangingPunct="1">
              <a:defRPr/>
            </a:pPr>
            <a:r>
              <a:rPr lang="en-US" dirty="0"/>
              <a:t>STATE	You can find many cover letter samples online and different people have different preferences on which ones they would recommend.</a:t>
            </a:r>
          </a:p>
          <a:p>
            <a:pPr marL="885414" indent="-885414" eaLnBrk="1" hangingPunct="1">
              <a:defRPr/>
            </a:pPr>
            <a:r>
              <a:rPr lang="en-US" dirty="0"/>
              <a:t>STATE	The one that we recommend takes the job requirements and emphasizes that you have the skills and qualifications that </a:t>
            </a:r>
            <a:r>
              <a:rPr lang="en-US" u="sng" dirty="0"/>
              <a:t>match</a:t>
            </a:r>
            <a:r>
              <a:rPr lang="en-US" dirty="0"/>
              <a:t> those job requirements.</a:t>
            </a:r>
          </a:p>
          <a:p>
            <a:pPr marL="885414" indent="-885414" eaLnBrk="1" hangingPunct="1">
              <a:defRPr/>
            </a:pPr>
            <a:r>
              <a:rPr lang="en-US" dirty="0"/>
              <a:t>STATE	Basically, you start with an opening paragraph introducing yourself and the position you are applying for. </a:t>
            </a:r>
          </a:p>
          <a:p>
            <a:pPr marL="885414" indent="-885414" eaLnBrk="1" hangingPunct="1">
              <a:defRPr/>
            </a:pPr>
            <a:r>
              <a:rPr lang="en-US" dirty="0"/>
              <a:t>	Then you list 4-6 of the most important job requirements that you can get from the job description on the left side of the letter.</a:t>
            </a:r>
          </a:p>
          <a:p>
            <a:pPr marL="885414" indent="-885414" eaLnBrk="1" hangingPunct="1">
              <a:defRPr/>
            </a:pPr>
            <a:r>
              <a:rPr lang="en-US" dirty="0"/>
              <a:t>	Then, you list your qualifications or how you meet or exceed each of the job requirements on the right side of the letter.</a:t>
            </a:r>
          </a:p>
          <a:p>
            <a:pPr marL="885414" indent="-885414" eaLnBrk="1" hangingPunct="1">
              <a:defRPr/>
            </a:pPr>
            <a:r>
              <a:rPr lang="en-US" dirty="0"/>
              <a:t>	Finally, close the letter with a paragraph showing your interest and containing your contact information.</a:t>
            </a:r>
          </a:p>
          <a:p>
            <a:pPr marL="885414" indent="-885414" eaLnBrk="1" hangingPunct="1">
              <a:defRPr/>
            </a:pPr>
            <a:r>
              <a:rPr lang="en-US" dirty="0"/>
              <a:t>STATE	Remember, you are trying to </a:t>
            </a:r>
            <a:r>
              <a:rPr lang="en-US" u="sng" dirty="0"/>
              <a:t>make it easy</a:t>
            </a:r>
            <a:r>
              <a:rPr lang="en-US" dirty="0"/>
              <a:t> for the Screener and Hiring Manager to see that </a:t>
            </a:r>
            <a:r>
              <a:rPr lang="en-US" u="sng" dirty="0"/>
              <a:t>you are a good fit</a:t>
            </a:r>
            <a:r>
              <a:rPr lang="en-US" dirty="0"/>
              <a:t> for the position opening.</a:t>
            </a:r>
          </a:p>
          <a:p>
            <a:pPr marL="885414" indent="-885414" eaLnBrk="1" hangingPunct="1">
              <a:defRPr/>
            </a:pPr>
            <a:r>
              <a:rPr lang="en-US" dirty="0"/>
              <a:t>STATE	Let’s look at an example.</a:t>
            </a:r>
          </a:p>
        </p:txBody>
      </p:sp>
      <p:sp>
        <p:nvSpPr>
          <p:cNvPr id="4" name="Slide Number Placeholder 3"/>
          <p:cNvSpPr>
            <a:spLocks noGrp="1"/>
          </p:cNvSpPr>
          <p:nvPr>
            <p:ph type="sldNum" sz="quarter" idx="10"/>
          </p:nvPr>
        </p:nvSpPr>
        <p:spPr/>
        <p:txBody>
          <a:bodyPr/>
          <a:lstStyle/>
          <a:p>
            <a:fld id="{1301E1EE-D7D9-4CD6-B4CD-0B8C00B51A84}" type="slidenum">
              <a:rPr lang="en-US" smtClean="0"/>
              <a:t>36</a:t>
            </a:fld>
            <a:endParaRPr lang="en-US"/>
          </a:p>
        </p:txBody>
      </p:sp>
    </p:spTree>
    <p:extLst>
      <p:ext uri="{BB962C8B-B14F-4D97-AF65-F5344CB8AC3E}">
        <p14:creationId xmlns:p14="http://schemas.microsoft.com/office/powerpoint/2010/main" val="9334037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5414" indent="-885414" eaLnBrk="1" hangingPunct="1">
              <a:defRPr/>
            </a:pPr>
            <a:r>
              <a:rPr lang="en-US" dirty="0"/>
              <a:t>STATE	This slide shows the opening of the cover letter.</a:t>
            </a:r>
          </a:p>
          <a:p>
            <a:pPr marL="885414" indent="-885414" eaLnBrk="1" hangingPunct="1">
              <a:defRPr/>
            </a:pPr>
            <a:r>
              <a:rPr lang="en-US" dirty="0"/>
              <a:t>STATE	The Subject or Reference line should always list the job title and reference # if available.</a:t>
            </a:r>
          </a:p>
          <a:p>
            <a:pPr marL="885414" indent="-885414" eaLnBrk="1" hangingPunct="1">
              <a:defRPr/>
            </a:pPr>
            <a:r>
              <a:rPr lang="en-US" dirty="0"/>
              <a:t>STATE	It starts with a simple introductory paragraph to introduce yourself. Make sure you include the job tile you are applying for.</a:t>
            </a:r>
          </a:p>
        </p:txBody>
      </p:sp>
      <p:sp>
        <p:nvSpPr>
          <p:cNvPr id="4" name="Slide Number Placeholder 3"/>
          <p:cNvSpPr>
            <a:spLocks noGrp="1"/>
          </p:cNvSpPr>
          <p:nvPr>
            <p:ph type="sldNum" sz="quarter" idx="10"/>
          </p:nvPr>
        </p:nvSpPr>
        <p:spPr/>
        <p:txBody>
          <a:bodyPr/>
          <a:lstStyle/>
          <a:p>
            <a:fld id="{1301E1EE-D7D9-4CD6-B4CD-0B8C00B51A84}" type="slidenum">
              <a:rPr lang="en-US" smtClean="0"/>
              <a:t>37</a:t>
            </a:fld>
            <a:endParaRPr lang="en-US"/>
          </a:p>
        </p:txBody>
      </p:sp>
    </p:spTree>
    <p:extLst>
      <p:ext uri="{BB962C8B-B14F-4D97-AF65-F5344CB8AC3E}">
        <p14:creationId xmlns:p14="http://schemas.microsoft.com/office/powerpoint/2010/main" val="22306669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50000"/>
              </a:lnSpc>
            </a:pPr>
            <a:r>
              <a:rPr lang="en-US" dirty="0"/>
              <a:t>STATE	The importance of monitoring your progress</a:t>
            </a:r>
          </a:p>
          <a:p>
            <a:pPr eaLnBrk="1" hangingPunct="1">
              <a:lnSpc>
                <a:spcPct val="150000"/>
              </a:lnSpc>
            </a:pPr>
            <a:r>
              <a:rPr lang="en-US" dirty="0"/>
              <a:t>REVIEW	The</a:t>
            </a:r>
            <a:r>
              <a:rPr lang="en-US" baseline="0" dirty="0"/>
              <a:t> chart and activities</a:t>
            </a:r>
            <a:r>
              <a:rPr lang="en-US" dirty="0"/>
              <a:t>. </a:t>
            </a:r>
          </a:p>
        </p:txBody>
      </p:sp>
      <p:sp>
        <p:nvSpPr>
          <p:cNvPr id="4" name="Slide Number Placeholder 3"/>
          <p:cNvSpPr>
            <a:spLocks noGrp="1"/>
          </p:cNvSpPr>
          <p:nvPr>
            <p:ph type="sldNum" sz="quarter" idx="10"/>
          </p:nvPr>
        </p:nvSpPr>
        <p:spPr/>
        <p:txBody>
          <a:bodyPr/>
          <a:lstStyle/>
          <a:p>
            <a:fld id="{1301E1EE-D7D9-4CD6-B4CD-0B8C00B51A84}" type="slidenum">
              <a:rPr lang="en-US" smtClean="0"/>
              <a:t>38</a:t>
            </a:fld>
            <a:endParaRPr lang="en-US"/>
          </a:p>
        </p:txBody>
      </p:sp>
    </p:spTree>
    <p:extLst>
      <p:ext uri="{BB962C8B-B14F-4D97-AF65-F5344CB8AC3E}">
        <p14:creationId xmlns:p14="http://schemas.microsoft.com/office/powerpoint/2010/main" val="2799797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5414" indent="-885414" eaLnBrk="1" hangingPunct="1"/>
            <a:r>
              <a:rPr lang="en-US" dirty="0">
                <a:latin typeface="Arial" pitchFamily="34" charset="0"/>
              </a:rPr>
              <a:t>STATE	Here’s the closing paragraph. It should reiterate your interest and state that you are a good fit for the job opening and add a request for an opportunity to discuss it with them further.</a:t>
            </a:r>
          </a:p>
          <a:p>
            <a:pPr marL="885414" indent="-885414" eaLnBrk="1" hangingPunct="1"/>
            <a:r>
              <a:rPr lang="en-US" dirty="0">
                <a:latin typeface="Arial" pitchFamily="34" charset="0"/>
              </a:rPr>
              <a:t>STATE	Remember, a good cover letter will entice the screener or hiring manager to want to read the resume.</a:t>
            </a:r>
          </a:p>
        </p:txBody>
      </p:sp>
      <p:sp>
        <p:nvSpPr>
          <p:cNvPr id="4" name="Slide Number Placeholder 3"/>
          <p:cNvSpPr>
            <a:spLocks noGrp="1"/>
          </p:cNvSpPr>
          <p:nvPr>
            <p:ph type="sldNum" sz="quarter" idx="10"/>
          </p:nvPr>
        </p:nvSpPr>
        <p:spPr/>
        <p:txBody>
          <a:bodyPr/>
          <a:lstStyle/>
          <a:p>
            <a:fld id="{1301E1EE-D7D9-4CD6-B4CD-0B8C00B51A84}" type="slidenum">
              <a:rPr lang="en-US" smtClean="0"/>
              <a:t>39</a:t>
            </a:fld>
            <a:endParaRPr lang="en-US"/>
          </a:p>
        </p:txBody>
      </p:sp>
    </p:spTree>
    <p:extLst>
      <p:ext uri="{BB962C8B-B14F-4D97-AF65-F5344CB8AC3E}">
        <p14:creationId xmlns:p14="http://schemas.microsoft.com/office/powerpoint/2010/main" val="25708880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5414" indent="-885414" eaLnBrk="1" hangingPunct="1">
              <a:defRPr/>
            </a:pPr>
            <a:r>
              <a:rPr lang="en-US" sz="1200" dirty="0"/>
              <a:t>STATE	Here’s a summary of what we talked about tonight.</a:t>
            </a:r>
          </a:p>
          <a:p>
            <a:pPr marL="885414" indent="-885414" eaLnBrk="1" hangingPunct="1">
              <a:defRPr/>
            </a:pPr>
            <a:endParaRPr lang="en-US" sz="1200" dirty="0"/>
          </a:p>
          <a:p>
            <a:pPr marL="885414" indent="-885414" eaLnBrk="1" hangingPunct="1">
              <a:defRPr/>
            </a:pPr>
            <a:r>
              <a:rPr lang="en-US" sz="1200" dirty="0"/>
              <a:t>STATE	We went over some basic resume guidelines and formatting tips, including what to avoid on your resume.</a:t>
            </a:r>
          </a:p>
          <a:p>
            <a:pPr marL="885414" indent="-885414" eaLnBrk="1" hangingPunct="1">
              <a:defRPr/>
            </a:pPr>
            <a:r>
              <a:rPr lang="en-US" sz="1200" dirty="0"/>
              <a:t>	We talked about accomplishment statements and using the Problem, Action and Result format (PAR)</a:t>
            </a:r>
          </a:p>
          <a:p>
            <a:pPr marL="885414" indent="-885414" eaLnBrk="1" hangingPunct="1">
              <a:defRPr/>
            </a:pPr>
            <a:r>
              <a:rPr lang="en-US" sz="1200" dirty="0"/>
              <a:t>	I showed you the three different types of resumes, Chronological, Functional and Combination and we talked about when to use each.</a:t>
            </a:r>
          </a:p>
          <a:p>
            <a:pPr marL="885414" indent="-885414" eaLnBrk="1" hangingPunct="1">
              <a:defRPr/>
            </a:pPr>
            <a:r>
              <a:rPr lang="en-US" sz="1200" dirty="0"/>
              <a:t>	We talked about biographies, what they are, when to use them and what they look like.</a:t>
            </a:r>
          </a:p>
          <a:p>
            <a:pPr marL="885414" indent="-885414" eaLnBrk="1" hangingPunct="1">
              <a:defRPr/>
            </a:pPr>
            <a:r>
              <a:rPr lang="en-US" sz="1200" dirty="0"/>
              <a:t>	Finally, we talked about cover letters, why they’re important and we saw an example of one.</a:t>
            </a:r>
          </a:p>
        </p:txBody>
      </p:sp>
      <p:sp>
        <p:nvSpPr>
          <p:cNvPr id="4" name="Slide Number Placeholder 3"/>
          <p:cNvSpPr>
            <a:spLocks noGrp="1"/>
          </p:cNvSpPr>
          <p:nvPr>
            <p:ph type="sldNum" sz="quarter" idx="10"/>
          </p:nvPr>
        </p:nvSpPr>
        <p:spPr/>
        <p:txBody>
          <a:bodyPr/>
          <a:lstStyle/>
          <a:p>
            <a:fld id="{1301E1EE-D7D9-4CD6-B4CD-0B8C00B51A84}" type="slidenum">
              <a:rPr lang="en-US" smtClean="0"/>
              <a:t>40</a:t>
            </a:fld>
            <a:endParaRPr lang="en-US"/>
          </a:p>
        </p:txBody>
      </p:sp>
    </p:spTree>
    <p:extLst>
      <p:ext uri="{BB962C8B-B14F-4D97-AF65-F5344CB8AC3E}">
        <p14:creationId xmlns:p14="http://schemas.microsoft.com/office/powerpoint/2010/main" val="38064655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Any final questions?</a:t>
            </a:r>
          </a:p>
          <a:p>
            <a:r>
              <a:rPr lang="en-US" sz="1200" dirty="0"/>
              <a:t>Be sure to come back next week for the next class in improving your job search skills or for one-on-one coaching.</a:t>
            </a:r>
          </a:p>
          <a:p>
            <a:r>
              <a:rPr lang="en-US" sz="1200" b="1" dirty="0"/>
              <a:t>Please give us your feedback!</a:t>
            </a:r>
          </a:p>
        </p:txBody>
      </p:sp>
      <p:sp>
        <p:nvSpPr>
          <p:cNvPr id="4" name="Slide Number Placeholder 3"/>
          <p:cNvSpPr>
            <a:spLocks noGrp="1"/>
          </p:cNvSpPr>
          <p:nvPr>
            <p:ph type="sldNum" sz="quarter" idx="10"/>
          </p:nvPr>
        </p:nvSpPr>
        <p:spPr/>
        <p:txBody>
          <a:bodyPr/>
          <a:lstStyle/>
          <a:p>
            <a:fld id="{1301E1EE-D7D9-4CD6-B4CD-0B8C00B51A84}" type="slidenum">
              <a:rPr lang="en-US" smtClean="0"/>
              <a:t>42</a:t>
            </a:fld>
            <a:endParaRPr lang="en-US"/>
          </a:p>
        </p:txBody>
      </p:sp>
    </p:spTree>
    <p:extLst>
      <p:ext uri="{BB962C8B-B14F-4D97-AF65-F5344CB8AC3E}">
        <p14:creationId xmlns:p14="http://schemas.microsoft.com/office/powerpoint/2010/main" val="1802645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5414" indent="-885414" eaLnBrk="1" hangingPunct="1">
              <a:spcBef>
                <a:spcPct val="70000"/>
              </a:spcBef>
              <a:defRPr/>
            </a:pPr>
            <a:r>
              <a:rPr lang="en-US" sz="1200" dirty="0"/>
              <a:t>REVIEW	Guidelines</a:t>
            </a:r>
          </a:p>
          <a:p>
            <a:pPr marL="885414" indent="-885414" eaLnBrk="1" hangingPunct="1">
              <a:defRPr/>
            </a:pPr>
            <a:endParaRPr lang="en-US" sz="1200" dirty="0"/>
          </a:p>
          <a:p>
            <a:pPr marL="885414" indent="-885414" eaLnBrk="1" hangingPunct="1">
              <a:defRPr/>
            </a:pPr>
            <a:r>
              <a:rPr lang="en-US" sz="1200" dirty="0"/>
              <a:t>STATE	Your goal is to make it easy to read.</a:t>
            </a:r>
          </a:p>
        </p:txBody>
      </p:sp>
      <p:sp>
        <p:nvSpPr>
          <p:cNvPr id="4" name="Slide Number Placeholder 3"/>
          <p:cNvSpPr>
            <a:spLocks noGrp="1"/>
          </p:cNvSpPr>
          <p:nvPr>
            <p:ph type="sldNum" sz="quarter" idx="10"/>
          </p:nvPr>
        </p:nvSpPr>
        <p:spPr/>
        <p:txBody>
          <a:bodyPr/>
          <a:lstStyle/>
          <a:p>
            <a:fld id="{1301E1EE-D7D9-4CD6-B4CD-0B8C00B51A84}" type="slidenum">
              <a:rPr lang="en-US" smtClean="0"/>
              <a:t>8</a:t>
            </a:fld>
            <a:endParaRPr lang="en-US"/>
          </a:p>
        </p:txBody>
      </p:sp>
    </p:spTree>
    <p:extLst>
      <p:ext uri="{BB962C8B-B14F-4D97-AF65-F5344CB8AC3E}">
        <p14:creationId xmlns:p14="http://schemas.microsoft.com/office/powerpoint/2010/main" val="162725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70000"/>
              </a:spcBef>
            </a:pPr>
            <a:r>
              <a:rPr lang="en-US" sz="1200" b="1" u="sng" dirty="0">
                <a:latin typeface="Arial" pitchFamily="34" charset="0"/>
              </a:rPr>
              <a:t>Spelling and Grammar mistakes </a:t>
            </a:r>
            <a:r>
              <a:rPr lang="en-US" sz="1200" dirty="0">
                <a:latin typeface="Arial" pitchFamily="34" charset="0"/>
              </a:rPr>
              <a:t>– Always have someone read and double check your resume before sending. Getting a second and third set of eyes other then your own.</a:t>
            </a:r>
          </a:p>
          <a:p>
            <a:pPr eaLnBrk="1" hangingPunct="1">
              <a:spcBef>
                <a:spcPct val="70000"/>
              </a:spcBef>
            </a:pPr>
            <a:r>
              <a:rPr lang="en-US" sz="1200" b="1" u="sng" dirty="0">
                <a:latin typeface="Arial" pitchFamily="34" charset="0"/>
              </a:rPr>
              <a:t>Objective statement at the top </a:t>
            </a:r>
            <a:r>
              <a:rPr lang="en-US" sz="1200" dirty="0">
                <a:latin typeface="Arial" pitchFamily="34" charset="0"/>
              </a:rPr>
              <a:t>– It is better to use a summary statement. Hiring managers don’t necessarily care about your objective. They are looking for what you can do for them.</a:t>
            </a:r>
          </a:p>
          <a:p>
            <a:pPr eaLnBrk="1" hangingPunct="1">
              <a:spcBef>
                <a:spcPct val="70000"/>
              </a:spcBef>
            </a:pPr>
            <a:r>
              <a:rPr lang="en-US" sz="1200" b="1" u="sng" dirty="0">
                <a:latin typeface="Arial" pitchFamily="34" charset="0"/>
              </a:rPr>
              <a:t>Professional History </a:t>
            </a:r>
            <a:r>
              <a:rPr lang="en-US" sz="1200" dirty="0">
                <a:latin typeface="Arial" pitchFamily="34" charset="0"/>
              </a:rPr>
              <a:t>should not go back more than 12 years. If you have transferable skills that you have not used in ten years, but they are still good, put them in the summary statement.</a:t>
            </a:r>
          </a:p>
          <a:p>
            <a:pPr eaLnBrk="1" hangingPunct="1">
              <a:spcBef>
                <a:spcPct val="70000"/>
              </a:spcBef>
            </a:pPr>
            <a:r>
              <a:rPr lang="en-US" sz="1200" b="1" u="sng" dirty="0">
                <a:latin typeface="Arial" pitchFamily="34" charset="0"/>
              </a:rPr>
              <a:t>Salary</a:t>
            </a:r>
            <a:r>
              <a:rPr lang="en-US" sz="1200" dirty="0">
                <a:latin typeface="Arial" pitchFamily="34" charset="0"/>
              </a:rPr>
              <a:t> – Never put salary on the resume and avoid talking about it for as long as you can in the process until an offer is put on the table.</a:t>
            </a:r>
          </a:p>
          <a:p>
            <a:pPr eaLnBrk="1" hangingPunct="1">
              <a:spcBef>
                <a:spcPct val="70000"/>
              </a:spcBef>
            </a:pPr>
            <a:r>
              <a:rPr lang="en-US" sz="1200" b="1" u="sng" dirty="0">
                <a:latin typeface="Arial" pitchFamily="34" charset="0"/>
              </a:rPr>
              <a:t>General activities or hobbies </a:t>
            </a:r>
            <a:r>
              <a:rPr lang="en-US" sz="1200" dirty="0">
                <a:latin typeface="Arial" pitchFamily="34" charset="0"/>
              </a:rPr>
              <a:t>should be avoided unless they are relevant to the position you are seeking.</a:t>
            </a:r>
          </a:p>
          <a:p>
            <a:pPr eaLnBrk="1" hangingPunct="1">
              <a:spcBef>
                <a:spcPct val="70000"/>
              </a:spcBef>
            </a:pPr>
            <a:r>
              <a:rPr lang="en-US" sz="1200" b="1" dirty="0">
                <a:latin typeface="Arial" pitchFamily="34" charset="0"/>
              </a:rPr>
              <a:t>Dates</a:t>
            </a:r>
            <a:r>
              <a:rPr lang="en-US" sz="1200" dirty="0">
                <a:latin typeface="Arial" pitchFamily="34" charset="0"/>
              </a:rPr>
              <a:t> that show age should be avoided. No graduation dates unless you are a recent graduate. Unfortunately, age discrimination is out there.</a:t>
            </a:r>
          </a:p>
          <a:p>
            <a:pPr eaLnBrk="1" hangingPunct="1">
              <a:spcBef>
                <a:spcPct val="70000"/>
              </a:spcBef>
            </a:pPr>
            <a:r>
              <a:rPr lang="en-US" sz="1200" b="1" u="sng" dirty="0">
                <a:latin typeface="Arial" pitchFamily="34" charset="0"/>
              </a:rPr>
              <a:t>References</a:t>
            </a:r>
            <a:r>
              <a:rPr lang="en-US" sz="1200" dirty="0">
                <a:latin typeface="Arial" pitchFamily="34" charset="0"/>
              </a:rPr>
              <a:t> – There is no need to put “References Available Upon Request. The hiring manager knows that if he/she wants references, you will provide them if you want the position.</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fld id="{1301E1EE-D7D9-4CD6-B4CD-0B8C00B51A84}" type="slidenum">
              <a:rPr lang="en-US" smtClean="0"/>
              <a:t>9</a:t>
            </a:fld>
            <a:endParaRPr lang="en-US"/>
          </a:p>
        </p:txBody>
      </p:sp>
    </p:spTree>
    <p:extLst>
      <p:ext uri="{BB962C8B-B14F-4D97-AF65-F5344CB8AC3E}">
        <p14:creationId xmlns:p14="http://schemas.microsoft.com/office/powerpoint/2010/main" val="398603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5414" indent="-885414"/>
            <a:r>
              <a:rPr lang="en-US" dirty="0">
                <a:latin typeface="Arial" pitchFamily="34" charset="0"/>
              </a:rPr>
              <a:t>STATE	Each position you’ve held needs to have a short statement identifying what the responsibilities of the position were. This short statement is not to be confused with the accomplishments</a:t>
            </a:r>
          </a:p>
          <a:p>
            <a:pPr marL="885414" indent="-885414"/>
            <a:r>
              <a:rPr lang="en-US" dirty="0">
                <a:latin typeface="Arial" pitchFamily="34" charset="0"/>
              </a:rPr>
              <a:t>STATE	Under the position, list 2-4 bullet points of what you accomplished while in that position. You can follow the PAR format, which means Problem, Action, Result. State the problem, identify the action you took and then show the result of your actions.</a:t>
            </a:r>
          </a:p>
          <a:p>
            <a:pPr marL="885414" indent="-885414"/>
            <a:r>
              <a:rPr lang="en-US" dirty="0">
                <a:latin typeface="Arial" pitchFamily="34" charset="0"/>
              </a:rPr>
              <a:t>ASK	Can you give me an example of a PAR statement from your resume?</a:t>
            </a:r>
          </a:p>
          <a:p>
            <a:pPr marL="885414" indent="-885414"/>
            <a:r>
              <a:rPr lang="en-US" dirty="0">
                <a:latin typeface="Arial" pitchFamily="34" charset="0"/>
              </a:rPr>
              <a:t>ASK	The class if the statement can be improved and how.</a:t>
            </a:r>
          </a:p>
          <a:p>
            <a:pPr marL="885414" indent="-885414"/>
            <a:endParaRPr lang="en-US" dirty="0">
              <a:latin typeface="Arial" pitchFamily="34" charset="0"/>
            </a:endParaRPr>
          </a:p>
          <a:p>
            <a:pPr marL="885414" indent="-885414"/>
            <a:r>
              <a:rPr lang="en-US" dirty="0">
                <a:latin typeface="Arial" pitchFamily="34" charset="0"/>
              </a:rPr>
              <a:t>STATE	Remember, each of your accomplishment statements is going to need a Power Story for when you are in the interview and you are asked to talk a bit more about a specific accomplishment.</a:t>
            </a:r>
          </a:p>
          <a:p>
            <a:pPr marL="885414" indent="-885414"/>
            <a:r>
              <a:rPr lang="en-US" dirty="0">
                <a:latin typeface="Arial" pitchFamily="34" charset="0"/>
              </a:rPr>
              <a:t>STATE	It is important that accomplishment statements stand out and are not just generic statements. The more they show “above and beyond” accomplishments, the better.</a:t>
            </a:r>
          </a:p>
          <a:p>
            <a:pPr marL="885414" indent="-885414"/>
            <a:r>
              <a:rPr lang="en-US" dirty="0">
                <a:latin typeface="Arial" pitchFamily="34" charset="0"/>
              </a:rPr>
              <a:t>STATE	If you have trouble remembering some of your accomplishments, you can call a co-worker or better yet, ask HR for your past performance reviews, customer letters, 360-degree feedbacks. You are entitled to copies of anything that you signed and performance reviews can give you some very good accomplishments.</a:t>
            </a:r>
          </a:p>
          <a:p>
            <a:endParaRPr lang="en-US" dirty="0"/>
          </a:p>
        </p:txBody>
      </p:sp>
      <p:sp>
        <p:nvSpPr>
          <p:cNvPr id="4" name="Slide Number Placeholder 3"/>
          <p:cNvSpPr>
            <a:spLocks noGrp="1"/>
          </p:cNvSpPr>
          <p:nvPr>
            <p:ph type="sldNum" sz="quarter" idx="10"/>
          </p:nvPr>
        </p:nvSpPr>
        <p:spPr/>
        <p:txBody>
          <a:bodyPr/>
          <a:lstStyle/>
          <a:p>
            <a:fld id="{1301E1EE-D7D9-4CD6-B4CD-0B8C00B51A84}" type="slidenum">
              <a:rPr lang="en-US" smtClean="0"/>
              <a:t>10</a:t>
            </a:fld>
            <a:endParaRPr lang="en-US"/>
          </a:p>
        </p:txBody>
      </p:sp>
    </p:spTree>
    <p:extLst>
      <p:ext uri="{BB962C8B-B14F-4D97-AF65-F5344CB8AC3E}">
        <p14:creationId xmlns:p14="http://schemas.microsoft.com/office/powerpoint/2010/main" val="4099953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33464" indent="-833464">
              <a:tabLst>
                <a:tab pos="833464" algn="l"/>
                <a:tab pos="1190663" algn="l"/>
              </a:tabLst>
            </a:pPr>
            <a:r>
              <a:rPr lang="en-US" dirty="0">
                <a:latin typeface="Arial" pitchFamily="34" charset="0"/>
              </a:rPr>
              <a:t>STATE:	Here are some examples of Power Stories that you will get from your accomplishments.</a:t>
            </a:r>
          </a:p>
          <a:p>
            <a:pPr marL="833464" indent="-833464">
              <a:tabLst>
                <a:tab pos="833464" algn="l"/>
                <a:tab pos="1190663" algn="l"/>
              </a:tabLst>
            </a:pPr>
            <a:endParaRPr lang="en-US" dirty="0">
              <a:latin typeface="Arial" pitchFamily="34" charset="0"/>
            </a:endParaRPr>
          </a:p>
          <a:p>
            <a:pPr marL="833464" indent="-833464">
              <a:tabLst>
                <a:tab pos="833464" algn="l"/>
                <a:tab pos="1190663" algn="l"/>
              </a:tabLst>
            </a:pPr>
            <a:r>
              <a:rPr lang="en-US" dirty="0">
                <a:latin typeface="Arial" pitchFamily="34" charset="0"/>
              </a:rPr>
              <a:t>STATE:	By adding the problem that you faced, the accomplishment becomes a power story to the interviewer.</a:t>
            </a:r>
          </a:p>
          <a:p>
            <a:pPr marL="833464" indent="-833464">
              <a:tabLst>
                <a:tab pos="833464" algn="l"/>
                <a:tab pos="1190663" algn="l"/>
              </a:tabLst>
            </a:pPr>
            <a:endParaRPr lang="en-US" dirty="0">
              <a:latin typeface="Arial" pitchFamily="34" charset="0"/>
            </a:endParaRPr>
          </a:p>
          <a:p>
            <a:pPr marL="833464" indent="-833464">
              <a:tabLst>
                <a:tab pos="833464" algn="l"/>
                <a:tab pos="1190663" algn="l"/>
              </a:tabLst>
            </a:pPr>
            <a:r>
              <a:rPr lang="en-US" dirty="0">
                <a:latin typeface="Arial" pitchFamily="34" charset="0"/>
              </a:rPr>
              <a:t>STATE:	Every accomplishment needs a power story.</a:t>
            </a:r>
          </a:p>
          <a:p>
            <a:endParaRPr lang="en-US" dirty="0"/>
          </a:p>
        </p:txBody>
      </p:sp>
      <p:sp>
        <p:nvSpPr>
          <p:cNvPr id="4" name="Slide Number Placeholder 3"/>
          <p:cNvSpPr>
            <a:spLocks noGrp="1"/>
          </p:cNvSpPr>
          <p:nvPr>
            <p:ph type="sldNum" sz="quarter" idx="10"/>
          </p:nvPr>
        </p:nvSpPr>
        <p:spPr/>
        <p:txBody>
          <a:bodyPr/>
          <a:lstStyle/>
          <a:p>
            <a:fld id="{DA6E328E-C184-4D1C-AF7D-DABE12CA422B}" type="slidenum">
              <a:rPr lang="en-US" smtClean="0"/>
              <a:t>11</a:t>
            </a:fld>
            <a:endParaRPr lang="en-US"/>
          </a:p>
        </p:txBody>
      </p:sp>
    </p:spTree>
    <p:extLst>
      <p:ext uri="{BB962C8B-B14F-4D97-AF65-F5344CB8AC3E}">
        <p14:creationId xmlns:p14="http://schemas.microsoft.com/office/powerpoint/2010/main" val="726073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33464" indent="-833464">
              <a:tabLst>
                <a:tab pos="833464" algn="l"/>
                <a:tab pos="1190663" algn="l"/>
              </a:tabLst>
            </a:pPr>
            <a:r>
              <a:rPr lang="en-US" dirty="0">
                <a:latin typeface="Arial" pitchFamily="34" charset="0"/>
              </a:rPr>
              <a:t>STATE:	Here are some examples of Power Stories that you will get from your accomplishments.</a:t>
            </a:r>
          </a:p>
          <a:p>
            <a:pPr marL="833464" indent="-833464">
              <a:tabLst>
                <a:tab pos="833464" algn="l"/>
                <a:tab pos="1190663" algn="l"/>
              </a:tabLst>
            </a:pPr>
            <a:endParaRPr lang="en-US" dirty="0">
              <a:latin typeface="Arial" pitchFamily="34" charset="0"/>
            </a:endParaRPr>
          </a:p>
          <a:p>
            <a:pPr marL="833464" indent="-833464">
              <a:tabLst>
                <a:tab pos="833464" algn="l"/>
                <a:tab pos="1190663" algn="l"/>
              </a:tabLst>
            </a:pPr>
            <a:r>
              <a:rPr lang="en-US" dirty="0">
                <a:latin typeface="Arial" pitchFamily="34" charset="0"/>
              </a:rPr>
              <a:t>STATE:	By adding the problem that you faced, the accomplishment becomes a power story to the interviewer.</a:t>
            </a:r>
          </a:p>
          <a:p>
            <a:pPr marL="833464" indent="-833464">
              <a:tabLst>
                <a:tab pos="833464" algn="l"/>
                <a:tab pos="1190663" algn="l"/>
              </a:tabLst>
            </a:pPr>
            <a:endParaRPr lang="en-US" dirty="0">
              <a:latin typeface="Arial" pitchFamily="34" charset="0"/>
            </a:endParaRPr>
          </a:p>
          <a:p>
            <a:pPr marL="833464" indent="-833464">
              <a:tabLst>
                <a:tab pos="833464" algn="l"/>
                <a:tab pos="1190663" algn="l"/>
              </a:tabLst>
            </a:pPr>
            <a:r>
              <a:rPr lang="en-US" dirty="0">
                <a:latin typeface="Arial" pitchFamily="34" charset="0"/>
              </a:rPr>
              <a:t>STATE:	Every accomplishment needs a power story.</a:t>
            </a:r>
          </a:p>
          <a:p>
            <a:endParaRPr lang="en-US" dirty="0"/>
          </a:p>
        </p:txBody>
      </p:sp>
      <p:sp>
        <p:nvSpPr>
          <p:cNvPr id="4" name="Slide Number Placeholder 3"/>
          <p:cNvSpPr>
            <a:spLocks noGrp="1"/>
          </p:cNvSpPr>
          <p:nvPr>
            <p:ph type="sldNum" sz="quarter" idx="10"/>
          </p:nvPr>
        </p:nvSpPr>
        <p:spPr/>
        <p:txBody>
          <a:bodyPr/>
          <a:lstStyle/>
          <a:p>
            <a:fld id="{DA6E328E-C184-4D1C-AF7D-DABE12CA422B}" type="slidenum">
              <a:rPr lang="en-US" smtClean="0"/>
              <a:t>12</a:t>
            </a:fld>
            <a:endParaRPr lang="en-US"/>
          </a:p>
        </p:txBody>
      </p:sp>
    </p:spTree>
    <p:extLst>
      <p:ext uri="{BB962C8B-B14F-4D97-AF65-F5344CB8AC3E}">
        <p14:creationId xmlns:p14="http://schemas.microsoft.com/office/powerpoint/2010/main" val="3709353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5414" indent="-885414"/>
            <a:r>
              <a:rPr lang="en-US" dirty="0">
                <a:latin typeface="Arial" pitchFamily="34" charset="0"/>
              </a:rPr>
              <a:t>STATE	Let’s do a little resume exercise. Here are 2</a:t>
            </a:r>
            <a:r>
              <a:rPr lang="en-US" baseline="0" dirty="0">
                <a:latin typeface="Arial" pitchFamily="34" charset="0"/>
              </a:rPr>
              <a:t> descriptions of what you did in jobs</a:t>
            </a:r>
            <a:r>
              <a:rPr lang="en-US" dirty="0">
                <a:latin typeface="Arial" pitchFamily="34" charset="0"/>
              </a:rPr>
              <a:t>.</a:t>
            </a:r>
          </a:p>
          <a:p>
            <a:pPr marL="885414" indent="-885414"/>
            <a:r>
              <a:rPr lang="en-US" dirty="0">
                <a:latin typeface="Arial" pitchFamily="34" charset="0"/>
              </a:rPr>
              <a:t>STATE	Looking at the information, and using the information about creating PAR</a:t>
            </a:r>
            <a:r>
              <a:rPr lang="en-US" baseline="0" dirty="0">
                <a:latin typeface="Arial" pitchFamily="34" charset="0"/>
              </a:rPr>
              <a:t> statements, </a:t>
            </a:r>
            <a:r>
              <a:rPr lang="en-US" dirty="0">
                <a:latin typeface="Arial" pitchFamily="34" charset="0"/>
              </a:rPr>
              <a:t>I want you to choose 1 of the 2 statements and rewrite it using the PAR format .</a:t>
            </a:r>
          </a:p>
          <a:p>
            <a:pPr marL="885414" indent="-885414"/>
            <a:r>
              <a:rPr lang="en-US" dirty="0">
                <a:latin typeface="Arial" pitchFamily="34" charset="0"/>
              </a:rPr>
              <a:t>STATE	Let’s take 5 minutes, to rewrite</a:t>
            </a:r>
            <a:r>
              <a:rPr lang="en-US" baseline="0" dirty="0">
                <a:latin typeface="Arial" pitchFamily="34" charset="0"/>
              </a:rPr>
              <a:t> a statement</a:t>
            </a:r>
            <a:r>
              <a:rPr lang="en-US" dirty="0">
                <a:latin typeface="Arial" pitchFamily="34" charset="0"/>
              </a:rPr>
              <a:t>.</a:t>
            </a:r>
          </a:p>
          <a:p>
            <a:pPr marL="885414" indent="-885414"/>
            <a:r>
              <a:rPr lang="en-US" dirty="0">
                <a:latin typeface="Arial" pitchFamily="34" charset="0"/>
              </a:rPr>
              <a:t>DISCUSS	Findings</a:t>
            </a:r>
          </a:p>
          <a:p>
            <a:endParaRPr lang="en-US" dirty="0"/>
          </a:p>
        </p:txBody>
      </p:sp>
      <p:sp>
        <p:nvSpPr>
          <p:cNvPr id="4" name="Slide Number Placeholder 3"/>
          <p:cNvSpPr>
            <a:spLocks noGrp="1"/>
          </p:cNvSpPr>
          <p:nvPr>
            <p:ph type="sldNum" sz="quarter" idx="10"/>
          </p:nvPr>
        </p:nvSpPr>
        <p:spPr/>
        <p:txBody>
          <a:bodyPr/>
          <a:lstStyle/>
          <a:p>
            <a:fld id="{1301E1EE-D7D9-4CD6-B4CD-0B8C00B51A84}" type="slidenum">
              <a:rPr lang="en-US" smtClean="0"/>
              <a:t>13</a:t>
            </a:fld>
            <a:endParaRPr lang="en-US"/>
          </a:p>
        </p:txBody>
      </p:sp>
    </p:spTree>
    <p:extLst>
      <p:ext uri="{BB962C8B-B14F-4D97-AF65-F5344CB8AC3E}">
        <p14:creationId xmlns:p14="http://schemas.microsoft.com/office/powerpoint/2010/main" val="2781101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r>
              <a:rPr lang="en-US"/>
              <a:t>February 2018</a:t>
            </a:r>
          </a:p>
        </p:txBody>
      </p:sp>
      <p:sp>
        <p:nvSpPr>
          <p:cNvPr id="9" name="Slide Number Placeholder 8"/>
          <p:cNvSpPr>
            <a:spLocks noGrp="1"/>
          </p:cNvSpPr>
          <p:nvPr>
            <p:ph type="sldNum" sz="quarter" idx="12"/>
          </p:nvPr>
        </p:nvSpPr>
        <p:spPr/>
        <p:txBody>
          <a:bodyPr/>
          <a:lstStyle/>
          <a:p>
            <a:fld id="{7370FF4D-F145-4614-AD68-287873F242EE}" type="slidenum">
              <a:rPr lang="en-US" smtClean="0"/>
              <a:t>‹#›</a:t>
            </a:fld>
            <a:endParaRPr lang="en-US"/>
          </a:p>
        </p:txBody>
      </p:sp>
      <p:cxnSp>
        <p:nvCxnSpPr>
          <p:cNvPr id="10" name="Straight Connector 9"/>
          <p:cNvCxnSpPr/>
          <p:nvPr userDrawn="1"/>
        </p:nvCxnSpPr>
        <p:spPr>
          <a:xfrm>
            <a:off x="1524000" y="3544469"/>
            <a:ext cx="9144000" cy="0"/>
          </a:xfrm>
          <a:prstGeom prst="line">
            <a:avLst/>
          </a:prstGeom>
          <a:ln w="76200"/>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16277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February 2018</a:t>
            </a:r>
          </a:p>
        </p:txBody>
      </p:sp>
      <p:sp>
        <p:nvSpPr>
          <p:cNvPr id="6" name="Slide Number Placeholder 5"/>
          <p:cNvSpPr>
            <a:spLocks noGrp="1"/>
          </p:cNvSpPr>
          <p:nvPr>
            <p:ph type="sldNum" sz="quarter" idx="12"/>
          </p:nvPr>
        </p:nvSpPr>
        <p:spPr/>
        <p:txBody>
          <a:bodyPr/>
          <a:lstStyle/>
          <a:p>
            <a:fld id="{7370FF4D-F145-4614-AD68-287873F242EE}" type="slidenum">
              <a:rPr lang="en-US" smtClean="0"/>
              <a:t>‹#›</a:t>
            </a:fld>
            <a:endParaRPr lang="en-US"/>
          </a:p>
        </p:txBody>
      </p:sp>
      <p:cxnSp>
        <p:nvCxnSpPr>
          <p:cNvPr id="7" name="Straight Connector 6"/>
          <p:cNvCxnSpPr/>
          <p:nvPr userDrawn="1"/>
        </p:nvCxnSpPr>
        <p:spPr>
          <a:xfrm>
            <a:off x="838200" y="1759789"/>
            <a:ext cx="10515600" cy="0"/>
          </a:xfrm>
          <a:prstGeom prst="line">
            <a:avLst/>
          </a:prstGeom>
          <a:ln w="76200"/>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70830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February 2018</a:t>
            </a:r>
          </a:p>
        </p:txBody>
      </p:sp>
      <p:sp>
        <p:nvSpPr>
          <p:cNvPr id="6" name="Slide Number Placeholder 5"/>
          <p:cNvSpPr>
            <a:spLocks noGrp="1"/>
          </p:cNvSpPr>
          <p:nvPr>
            <p:ph type="sldNum" sz="quarter" idx="12"/>
          </p:nvPr>
        </p:nvSpPr>
        <p:spPr/>
        <p:txBody>
          <a:bodyPr/>
          <a:lstStyle/>
          <a:p>
            <a:fld id="{7370FF4D-F145-4614-AD68-287873F242EE}" type="slidenum">
              <a:rPr lang="en-US" smtClean="0"/>
              <a:t>‹#›</a:t>
            </a:fld>
            <a:endParaRPr lang="en-US"/>
          </a:p>
        </p:txBody>
      </p:sp>
      <p:cxnSp>
        <p:nvCxnSpPr>
          <p:cNvPr id="7" name="Straight Connector 6"/>
          <p:cNvCxnSpPr/>
          <p:nvPr userDrawn="1"/>
        </p:nvCxnSpPr>
        <p:spPr>
          <a:xfrm>
            <a:off x="831850" y="4562475"/>
            <a:ext cx="10515600" cy="0"/>
          </a:xfrm>
          <a:prstGeom prst="line">
            <a:avLst/>
          </a:prstGeom>
          <a:ln w="76200"/>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15822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February 2018</a:t>
            </a:r>
          </a:p>
        </p:txBody>
      </p:sp>
      <p:sp>
        <p:nvSpPr>
          <p:cNvPr id="7" name="Slide Number Placeholder 6"/>
          <p:cNvSpPr>
            <a:spLocks noGrp="1"/>
          </p:cNvSpPr>
          <p:nvPr>
            <p:ph type="sldNum" sz="quarter" idx="12"/>
          </p:nvPr>
        </p:nvSpPr>
        <p:spPr/>
        <p:txBody>
          <a:bodyPr/>
          <a:lstStyle/>
          <a:p>
            <a:fld id="{7370FF4D-F145-4614-AD68-287873F242EE}" type="slidenum">
              <a:rPr lang="en-US" smtClean="0"/>
              <a:t>‹#›</a:t>
            </a:fld>
            <a:endParaRPr lang="en-US"/>
          </a:p>
        </p:txBody>
      </p:sp>
      <p:cxnSp>
        <p:nvCxnSpPr>
          <p:cNvPr id="8" name="Straight Connector 7"/>
          <p:cNvCxnSpPr/>
          <p:nvPr userDrawn="1"/>
        </p:nvCxnSpPr>
        <p:spPr>
          <a:xfrm>
            <a:off x="838200" y="1759789"/>
            <a:ext cx="10515600" cy="0"/>
          </a:xfrm>
          <a:prstGeom prst="line">
            <a:avLst/>
          </a:prstGeom>
          <a:ln w="76200"/>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57153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hasCustomPrompt="1"/>
          </p:nvPr>
        </p:nvSpPr>
        <p:spPr>
          <a:xfrm>
            <a:off x="839788" y="1681163"/>
            <a:ext cx="5157787" cy="823912"/>
          </a:xfrm>
          <a:solidFill>
            <a:schemeClr val="accent1"/>
          </a:solidFill>
        </p:spPr>
        <p:txBody>
          <a:bodyPr anchor="b"/>
          <a:lstStyle>
            <a:lvl1pPr marL="0" indent="0">
              <a:buNone/>
              <a:defRPr sz="2400" b="1">
                <a:solidFill>
                  <a:schemeClr val="tx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72200" y="1681163"/>
            <a:ext cx="5183188" cy="823912"/>
          </a:xfrm>
          <a:solidFill>
            <a:schemeClr val="accent1"/>
          </a:solidFill>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February 2018</a:t>
            </a:r>
          </a:p>
        </p:txBody>
      </p:sp>
      <p:sp>
        <p:nvSpPr>
          <p:cNvPr id="9" name="Slide Number Placeholder 8"/>
          <p:cNvSpPr>
            <a:spLocks noGrp="1"/>
          </p:cNvSpPr>
          <p:nvPr>
            <p:ph type="sldNum" sz="quarter" idx="12"/>
          </p:nvPr>
        </p:nvSpPr>
        <p:spPr/>
        <p:txBody>
          <a:bodyPr/>
          <a:lstStyle/>
          <a:p>
            <a:fld id="{7370FF4D-F145-4614-AD68-287873F242EE}" type="slidenum">
              <a:rPr lang="en-US" smtClean="0"/>
              <a:t>‹#›</a:t>
            </a:fld>
            <a:endParaRPr lang="en-US"/>
          </a:p>
        </p:txBody>
      </p:sp>
      <p:cxnSp>
        <p:nvCxnSpPr>
          <p:cNvPr id="10" name="Straight Connector 9"/>
          <p:cNvCxnSpPr/>
          <p:nvPr userDrawn="1"/>
        </p:nvCxnSpPr>
        <p:spPr>
          <a:xfrm>
            <a:off x="838200" y="1682155"/>
            <a:ext cx="10515600" cy="0"/>
          </a:xfrm>
          <a:prstGeom prst="line">
            <a:avLst/>
          </a:prstGeom>
          <a:ln w="76200"/>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436607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February 2018</a:t>
            </a:r>
          </a:p>
        </p:txBody>
      </p:sp>
      <p:sp>
        <p:nvSpPr>
          <p:cNvPr id="5" name="Slide Number Placeholder 4"/>
          <p:cNvSpPr>
            <a:spLocks noGrp="1"/>
          </p:cNvSpPr>
          <p:nvPr>
            <p:ph type="sldNum" sz="quarter" idx="12"/>
          </p:nvPr>
        </p:nvSpPr>
        <p:spPr/>
        <p:txBody>
          <a:bodyPr/>
          <a:lstStyle/>
          <a:p>
            <a:fld id="{7370FF4D-F145-4614-AD68-287873F242EE}" type="slidenum">
              <a:rPr lang="en-US" smtClean="0"/>
              <a:t>‹#›</a:t>
            </a:fld>
            <a:endParaRPr lang="en-US"/>
          </a:p>
        </p:txBody>
      </p:sp>
      <p:cxnSp>
        <p:nvCxnSpPr>
          <p:cNvPr id="6" name="Straight Connector 5"/>
          <p:cNvCxnSpPr/>
          <p:nvPr userDrawn="1"/>
        </p:nvCxnSpPr>
        <p:spPr>
          <a:xfrm>
            <a:off x="838200" y="1759789"/>
            <a:ext cx="10515600" cy="0"/>
          </a:xfrm>
          <a:prstGeom prst="line">
            <a:avLst/>
          </a:prstGeom>
          <a:ln w="76200"/>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36966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February 2018</a:t>
            </a:r>
          </a:p>
        </p:txBody>
      </p:sp>
      <p:sp>
        <p:nvSpPr>
          <p:cNvPr id="4" name="Slide Number Placeholder 3"/>
          <p:cNvSpPr>
            <a:spLocks noGrp="1"/>
          </p:cNvSpPr>
          <p:nvPr>
            <p:ph type="sldNum" sz="quarter" idx="12"/>
          </p:nvPr>
        </p:nvSpPr>
        <p:spPr/>
        <p:txBody>
          <a:bodyPr/>
          <a:lstStyle/>
          <a:p>
            <a:fld id="{7370FF4D-F145-4614-AD68-287873F242EE}" type="slidenum">
              <a:rPr lang="en-US" smtClean="0"/>
              <a:t>‹#›</a:t>
            </a:fld>
            <a:endParaRPr lang="en-US"/>
          </a:p>
        </p:txBody>
      </p:sp>
    </p:spTree>
    <p:extLst>
      <p:ext uri="{BB962C8B-B14F-4D97-AF65-F5344CB8AC3E}">
        <p14:creationId xmlns:p14="http://schemas.microsoft.com/office/powerpoint/2010/main" val="3680387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February 2018</a:t>
            </a:r>
          </a:p>
        </p:txBody>
      </p:sp>
      <p:sp>
        <p:nvSpPr>
          <p:cNvPr id="7" name="Slide Number Placeholder 6"/>
          <p:cNvSpPr>
            <a:spLocks noGrp="1"/>
          </p:cNvSpPr>
          <p:nvPr>
            <p:ph type="sldNum" sz="quarter" idx="12"/>
          </p:nvPr>
        </p:nvSpPr>
        <p:spPr/>
        <p:txBody>
          <a:bodyPr/>
          <a:lstStyle/>
          <a:p>
            <a:fld id="{7370FF4D-F145-4614-AD68-287873F242EE}" type="slidenum">
              <a:rPr lang="en-US" smtClean="0"/>
              <a:t>‹#›</a:t>
            </a:fld>
            <a:endParaRPr lang="en-US"/>
          </a:p>
        </p:txBody>
      </p:sp>
      <p:cxnSp>
        <p:nvCxnSpPr>
          <p:cNvPr id="8" name="Straight Connector 7"/>
          <p:cNvCxnSpPr/>
          <p:nvPr userDrawn="1"/>
        </p:nvCxnSpPr>
        <p:spPr>
          <a:xfrm>
            <a:off x="839788" y="2057400"/>
            <a:ext cx="3932237" cy="0"/>
          </a:xfrm>
          <a:prstGeom prst="line">
            <a:avLst/>
          </a:prstGeom>
          <a:ln w="76200"/>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72113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February 2018</a:t>
            </a:r>
          </a:p>
        </p:txBody>
      </p:sp>
      <p:sp>
        <p:nvSpPr>
          <p:cNvPr id="7" name="Slide Number Placeholder 6"/>
          <p:cNvSpPr>
            <a:spLocks noGrp="1"/>
          </p:cNvSpPr>
          <p:nvPr>
            <p:ph type="sldNum" sz="quarter" idx="12"/>
          </p:nvPr>
        </p:nvSpPr>
        <p:spPr/>
        <p:txBody>
          <a:bodyPr/>
          <a:lstStyle/>
          <a:p>
            <a:fld id="{7370FF4D-F145-4614-AD68-287873F242EE}" type="slidenum">
              <a:rPr lang="en-US" smtClean="0"/>
              <a:t>‹#›</a:t>
            </a:fld>
            <a:endParaRPr lang="en-US"/>
          </a:p>
        </p:txBody>
      </p:sp>
      <p:cxnSp>
        <p:nvCxnSpPr>
          <p:cNvPr id="8" name="Straight Connector 7"/>
          <p:cNvCxnSpPr/>
          <p:nvPr userDrawn="1"/>
        </p:nvCxnSpPr>
        <p:spPr>
          <a:xfrm>
            <a:off x="839788" y="2057400"/>
            <a:ext cx="3932237" cy="0"/>
          </a:xfrm>
          <a:prstGeom prst="line">
            <a:avLst/>
          </a:prstGeom>
          <a:ln w="76200"/>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16635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8937" y="6253147"/>
            <a:ext cx="2190863" cy="571529"/>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448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February 2018</a:t>
            </a:r>
            <a:endParaRPr lang="en-US" dirty="0"/>
          </a:p>
        </p:txBody>
      </p:sp>
      <p:sp>
        <p:nvSpPr>
          <p:cNvPr id="6" name="Slide Number Placeholder 5"/>
          <p:cNvSpPr>
            <a:spLocks noGrp="1"/>
          </p:cNvSpPr>
          <p:nvPr>
            <p:ph type="sldNum" sz="quarter" idx="4"/>
          </p:nvPr>
        </p:nvSpPr>
        <p:spPr>
          <a:xfrm>
            <a:off x="4724400" y="6356350"/>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7370FF4D-F145-4614-AD68-287873F242EE}" type="slidenum">
              <a:rPr lang="en-US" smtClean="0"/>
              <a:pPr/>
              <a:t>‹#›</a:t>
            </a:fld>
            <a:endParaRPr lang="en-US"/>
          </a:p>
        </p:txBody>
      </p:sp>
    </p:spTree>
    <p:extLst>
      <p:ext uri="{BB962C8B-B14F-4D97-AF65-F5344CB8AC3E}">
        <p14:creationId xmlns:p14="http://schemas.microsoft.com/office/powerpoint/2010/main" val="2964275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1737" y="726578"/>
            <a:ext cx="9144000" cy="2387600"/>
          </a:xfrm>
        </p:spPr>
        <p:txBody>
          <a:bodyPr/>
          <a:lstStyle/>
          <a:p>
            <a:r>
              <a:rPr lang="en-US" dirty="0"/>
              <a:t>Resume Writing</a:t>
            </a:r>
          </a:p>
        </p:txBody>
      </p:sp>
      <p:sp>
        <p:nvSpPr>
          <p:cNvPr id="3" name="Subtitle 2"/>
          <p:cNvSpPr>
            <a:spLocks noGrp="1"/>
          </p:cNvSpPr>
          <p:nvPr>
            <p:ph type="subTitle" idx="1"/>
          </p:nvPr>
        </p:nvSpPr>
        <p:spPr>
          <a:solidFill>
            <a:schemeClr val="accent1"/>
          </a:solidFill>
        </p:spPr>
        <p:txBody>
          <a:bodyPr anchor="ctr"/>
          <a:lstStyle/>
          <a:p>
            <a:r>
              <a:rPr lang="en-US" i="1" dirty="0"/>
              <a:t>"For this reason, since the day he heard about you, we have not stopped praying for you and asking God to fill you with knowledge of his will through all spiritual wisdom and understanding."</a:t>
            </a:r>
            <a:r>
              <a:rPr lang="en-US" i="1" dirty="0">
                <a:solidFill>
                  <a:srgbClr val="003366"/>
                </a:solidFill>
                <a:cs typeface="Arial" pitchFamily="34" charset="0"/>
              </a:rPr>
              <a:t> – </a:t>
            </a:r>
            <a:r>
              <a:rPr lang="en-US" i="1"/>
              <a:t>Colossians 1:9</a:t>
            </a:r>
            <a:endParaRPr lang="en-US" i="1" dirty="0">
              <a:solidFill>
                <a:srgbClr val="003366"/>
              </a:solidFill>
              <a:cs typeface="Arial" pitchFamily="34" charset="0"/>
            </a:endParaRPr>
          </a:p>
        </p:txBody>
      </p:sp>
      <p:sp>
        <p:nvSpPr>
          <p:cNvPr id="4" name="Date Placeholder 3">
            <a:extLst>
              <a:ext uri="{FF2B5EF4-FFF2-40B4-BE49-F238E27FC236}">
                <a16:creationId xmlns:a16="http://schemas.microsoft.com/office/drawing/2014/main" id="{5D2C251C-3103-48F6-A642-95FBB0A544FA}"/>
              </a:ext>
            </a:extLst>
          </p:cNvPr>
          <p:cNvSpPr>
            <a:spLocks noGrp="1"/>
          </p:cNvSpPr>
          <p:nvPr>
            <p:ph type="dt" sz="half" idx="10"/>
          </p:nvPr>
        </p:nvSpPr>
        <p:spPr/>
        <p:txBody>
          <a:bodyPr/>
          <a:lstStyle/>
          <a:p>
            <a:r>
              <a:rPr lang="en-US" dirty="0"/>
              <a:t>March 2022</a:t>
            </a:r>
          </a:p>
        </p:txBody>
      </p:sp>
      <p:sp>
        <p:nvSpPr>
          <p:cNvPr id="5" name="Slide Number Placeholder 4">
            <a:extLst>
              <a:ext uri="{FF2B5EF4-FFF2-40B4-BE49-F238E27FC236}">
                <a16:creationId xmlns:a16="http://schemas.microsoft.com/office/drawing/2014/main" id="{E9757B28-D489-4670-AF38-0B1E6C7779AA}"/>
              </a:ext>
            </a:extLst>
          </p:cNvPr>
          <p:cNvSpPr>
            <a:spLocks noGrp="1"/>
          </p:cNvSpPr>
          <p:nvPr>
            <p:ph type="sldNum" sz="quarter" idx="12"/>
          </p:nvPr>
        </p:nvSpPr>
        <p:spPr/>
        <p:txBody>
          <a:bodyPr/>
          <a:lstStyle/>
          <a:p>
            <a:fld id="{7370FF4D-F145-4614-AD68-287873F242EE}" type="slidenum">
              <a:rPr lang="en-US" smtClean="0"/>
              <a:t>1</a:t>
            </a:fld>
            <a:endParaRPr lang="en-US"/>
          </a:p>
        </p:txBody>
      </p:sp>
      <p:pic>
        <p:nvPicPr>
          <p:cNvPr id="2050" name="Picture 2" descr="C:\Users\Marla\Desktop\Resume qrcod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7445" y="357094"/>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217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F7D3A-BF9B-4FDF-B65E-330EEDC904A1}"/>
              </a:ext>
            </a:extLst>
          </p:cNvPr>
          <p:cNvSpPr>
            <a:spLocks noGrp="1"/>
          </p:cNvSpPr>
          <p:nvPr>
            <p:ph type="title"/>
          </p:nvPr>
        </p:nvSpPr>
        <p:spPr/>
        <p:txBody>
          <a:bodyPr/>
          <a:lstStyle/>
          <a:p>
            <a:r>
              <a:rPr lang="en-US" dirty="0"/>
              <a:t>Accomplishment Statements</a:t>
            </a:r>
          </a:p>
        </p:txBody>
      </p:sp>
      <p:sp>
        <p:nvSpPr>
          <p:cNvPr id="3" name="Content Placeholder 2">
            <a:extLst>
              <a:ext uri="{FF2B5EF4-FFF2-40B4-BE49-F238E27FC236}">
                <a16:creationId xmlns:a16="http://schemas.microsoft.com/office/drawing/2014/main" id="{ED41BF73-8BD4-4B97-BE85-D962E25AC576}"/>
              </a:ext>
            </a:extLst>
          </p:cNvPr>
          <p:cNvSpPr>
            <a:spLocks noGrp="1"/>
          </p:cNvSpPr>
          <p:nvPr>
            <p:ph sz="half" idx="1"/>
          </p:nvPr>
        </p:nvSpPr>
        <p:spPr/>
        <p:txBody>
          <a:bodyPr>
            <a:normAutofit fontScale="62500" lnSpcReduction="20000"/>
          </a:bodyPr>
          <a:lstStyle/>
          <a:p>
            <a:pPr>
              <a:lnSpc>
                <a:spcPct val="150000"/>
              </a:lnSpc>
            </a:pPr>
            <a:r>
              <a:rPr lang="en-US" dirty="0"/>
              <a:t>Provide a short statement / summary for each position</a:t>
            </a:r>
          </a:p>
          <a:p>
            <a:pPr>
              <a:lnSpc>
                <a:spcPct val="150000"/>
              </a:lnSpc>
            </a:pPr>
            <a:r>
              <a:rPr lang="en-US" dirty="0"/>
              <a:t>List accomplishments in bullet point format</a:t>
            </a:r>
          </a:p>
          <a:p>
            <a:pPr lvl="1">
              <a:lnSpc>
                <a:spcPct val="150000"/>
              </a:lnSpc>
            </a:pPr>
            <a:r>
              <a:rPr lang="en-US" dirty="0"/>
              <a:t>PAR format</a:t>
            </a:r>
          </a:p>
          <a:p>
            <a:pPr lvl="1">
              <a:lnSpc>
                <a:spcPct val="150000"/>
              </a:lnSpc>
            </a:pPr>
            <a:r>
              <a:rPr lang="en-US" dirty="0"/>
              <a:t>2-4 per position</a:t>
            </a:r>
          </a:p>
          <a:p>
            <a:pPr lvl="1">
              <a:lnSpc>
                <a:spcPct val="150000"/>
              </a:lnSpc>
            </a:pPr>
            <a:r>
              <a:rPr lang="en-US" dirty="0"/>
              <a:t>List results using numbers</a:t>
            </a:r>
          </a:p>
          <a:p>
            <a:pPr>
              <a:lnSpc>
                <a:spcPct val="150000"/>
              </a:lnSpc>
            </a:pPr>
            <a:r>
              <a:rPr lang="en-US" dirty="0"/>
              <a:t>Use action verbs</a:t>
            </a:r>
          </a:p>
          <a:p>
            <a:pPr>
              <a:lnSpc>
                <a:spcPct val="150000"/>
              </a:lnSpc>
            </a:pPr>
            <a:r>
              <a:rPr lang="en-US" dirty="0"/>
              <a:t>See reference document on the Career Coaching website: “Power Phrases to Build Your Resume” </a:t>
            </a:r>
          </a:p>
        </p:txBody>
      </p:sp>
      <p:pic>
        <p:nvPicPr>
          <p:cNvPr id="8" name="Content Placeholder 7">
            <a:extLst>
              <a:ext uri="{FF2B5EF4-FFF2-40B4-BE49-F238E27FC236}">
                <a16:creationId xmlns:a16="http://schemas.microsoft.com/office/drawing/2014/main" id="{C264E75E-7150-4535-A1E6-6928505021E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81750" y="2448719"/>
            <a:ext cx="4762500" cy="3105150"/>
          </a:xfrm>
        </p:spPr>
      </p:pic>
      <p:sp>
        <p:nvSpPr>
          <p:cNvPr id="5" name="Date Placeholder 4">
            <a:extLst>
              <a:ext uri="{FF2B5EF4-FFF2-40B4-BE49-F238E27FC236}">
                <a16:creationId xmlns:a16="http://schemas.microsoft.com/office/drawing/2014/main" id="{902116AA-CCA7-4A74-9581-EEC5D5216D9C}"/>
              </a:ext>
            </a:extLst>
          </p:cNvPr>
          <p:cNvSpPr>
            <a:spLocks noGrp="1"/>
          </p:cNvSpPr>
          <p:nvPr>
            <p:ph type="dt" sz="half" idx="10"/>
          </p:nvPr>
        </p:nvSpPr>
        <p:spPr/>
        <p:txBody>
          <a:bodyPr/>
          <a:lstStyle/>
          <a:p>
            <a:r>
              <a:rPr lang="en-US" dirty="0"/>
              <a:t>March 2022</a:t>
            </a:r>
          </a:p>
        </p:txBody>
      </p:sp>
      <p:sp>
        <p:nvSpPr>
          <p:cNvPr id="6" name="Slide Number Placeholder 5">
            <a:extLst>
              <a:ext uri="{FF2B5EF4-FFF2-40B4-BE49-F238E27FC236}">
                <a16:creationId xmlns:a16="http://schemas.microsoft.com/office/drawing/2014/main" id="{D459D5AE-A619-4091-85BF-21EDA5825C13}"/>
              </a:ext>
            </a:extLst>
          </p:cNvPr>
          <p:cNvSpPr>
            <a:spLocks noGrp="1"/>
          </p:cNvSpPr>
          <p:nvPr>
            <p:ph type="sldNum" sz="quarter" idx="12"/>
          </p:nvPr>
        </p:nvSpPr>
        <p:spPr/>
        <p:txBody>
          <a:bodyPr/>
          <a:lstStyle/>
          <a:p>
            <a:fld id="{7370FF4D-F145-4614-AD68-287873F242EE}" type="slidenum">
              <a:rPr lang="en-US" smtClean="0"/>
              <a:t>10</a:t>
            </a:fld>
            <a:endParaRPr lang="en-US"/>
          </a:p>
        </p:txBody>
      </p:sp>
    </p:spTree>
    <p:extLst>
      <p:ext uri="{BB962C8B-B14F-4D97-AF65-F5344CB8AC3E}">
        <p14:creationId xmlns:p14="http://schemas.microsoft.com/office/powerpoint/2010/main" val="334938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Stories</a:t>
            </a:r>
          </a:p>
        </p:txBody>
      </p:sp>
      <p:sp>
        <p:nvSpPr>
          <p:cNvPr id="3" name="Content Placeholder 2"/>
          <p:cNvSpPr>
            <a:spLocks noGrp="1"/>
          </p:cNvSpPr>
          <p:nvPr>
            <p:ph idx="1"/>
          </p:nvPr>
        </p:nvSpPr>
        <p:spPr/>
        <p:txBody>
          <a:bodyPr/>
          <a:lstStyle/>
          <a:p>
            <a:pPr marL="0" indent="0">
              <a:buNone/>
            </a:pPr>
            <a:r>
              <a:rPr lang="en-US" dirty="0"/>
              <a:t>A Power Story is a simple method to communicate an accomplishment using the PAR method</a:t>
            </a:r>
          </a:p>
        </p:txBody>
      </p:sp>
      <p:sp>
        <p:nvSpPr>
          <p:cNvPr id="4" name="Date Placeholder 3"/>
          <p:cNvSpPr>
            <a:spLocks noGrp="1"/>
          </p:cNvSpPr>
          <p:nvPr>
            <p:ph type="dt" sz="half" idx="10"/>
          </p:nvPr>
        </p:nvSpPr>
        <p:spPr/>
        <p:txBody>
          <a:bodyPr/>
          <a:lstStyle/>
          <a:p>
            <a:r>
              <a:rPr lang="en-US" dirty="0"/>
              <a:t>March 2022</a:t>
            </a:r>
          </a:p>
        </p:txBody>
      </p:sp>
      <p:sp>
        <p:nvSpPr>
          <p:cNvPr id="5" name="Slide Number Placeholder 4"/>
          <p:cNvSpPr>
            <a:spLocks noGrp="1"/>
          </p:cNvSpPr>
          <p:nvPr>
            <p:ph type="sldNum" sz="quarter" idx="12"/>
          </p:nvPr>
        </p:nvSpPr>
        <p:spPr/>
        <p:txBody>
          <a:bodyPr/>
          <a:lstStyle/>
          <a:p>
            <a:fld id="{7370FF4D-F145-4614-AD68-287873F242EE}" type="slidenum">
              <a:rPr lang="en-US" smtClean="0"/>
              <a:t>11</a:t>
            </a:fld>
            <a:endParaRPr lang="en-US"/>
          </a:p>
        </p:txBody>
      </p:sp>
      <p:graphicFrame>
        <p:nvGraphicFramePr>
          <p:cNvPr id="6" name="Diagram 5"/>
          <p:cNvGraphicFramePr/>
          <p:nvPr/>
        </p:nvGraphicFramePr>
        <p:xfrm>
          <a:off x="838200" y="2754763"/>
          <a:ext cx="10515600" cy="3499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4C6DAC32-2C83-453B-88CE-850398CFE210}"/>
              </a:ext>
            </a:extLst>
          </p:cNvPr>
          <p:cNvSpPr/>
          <p:nvPr/>
        </p:nvSpPr>
        <p:spPr>
          <a:xfrm>
            <a:off x="8796131" y="149087"/>
            <a:ext cx="3260035" cy="626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tx1"/>
                </a:solidFill>
              </a:rPr>
              <a:t>From: Personal Branding</a:t>
            </a:r>
          </a:p>
        </p:txBody>
      </p:sp>
    </p:spTree>
    <p:extLst>
      <p:ext uri="{BB962C8B-B14F-4D97-AF65-F5344CB8AC3E}">
        <p14:creationId xmlns:p14="http://schemas.microsoft.com/office/powerpoint/2010/main" val="2903103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Stories</a:t>
            </a:r>
          </a:p>
        </p:txBody>
      </p:sp>
      <p:sp>
        <p:nvSpPr>
          <p:cNvPr id="3" name="Content Placeholder 2"/>
          <p:cNvSpPr>
            <a:spLocks noGrp="1"/>
          </p:cNvSpPr>
          <p:nvPr>
            <p:ph idx="1"/>
          </p:nvPr>
        </p:nvSpPr>
        <p:spPr/>
        <p:txBody>
          <a:bodyPr/>
          <a:lstStyle/>
          <a:p>
            <a:pPr marL="0" indent="0">
              <a:buNone/>
            </a:pPr>
            <a:r>
              <a:rPr lang="en-US" dirty="0"/>
              <a:t>A Power Story is a simply method to communicate an accomplishment using the PAR method</a:t>
            </a:r>
          </a:p>
        </p:txBody>
      </p:sp>
      <p:sp>
        <p:nvSpPr>
          <p:cNvPr id="4" name="Date Placeholder 3"/>
          <p:cNvSpPr>
            <a:spLocks noGrp="1"/>
          </p:cNvSpPr>
          <p:nvPr>
            <p:ph type="dt" sz="half" idx="10"/>
          </p:nvPr>
        </p:nvSpPr>
        <p:spPr/>
        <p:txBody>
          <a:bodyPr/>
          <a:lstStyle/>
          <a:p>
            <a:r>
              <a:rPr lang="en-US" dirty="0"/>
              <a:t>March 2022</a:t>
            </a:r>
          </a:p>
        </p:txBody>
      </p:sp>
      <p:sp>
        <p:nvSpPr>
          <p:cNvPr id="5" name="Slide Number Placeholder 4"/>
          <p:cNvSpPr>
            <a:spLocks noGrp="1"/>
          </p:cNvSpPr>
          <p:nvPr>
            <p:ph type="sldNum" sz="quarter" idx="12"/>
          </p:nvPr>
        </p:nvSpPr>
        <p:spPr/>
        <p:txBody>
          <a:bodyPr/>
          <a:lstStyle/>
          <a:p>
            <a:fld id="{7370FF4D-F145-4614-AD68-287873F242EE}" type="slidenum">
              <a:rPr lang="en-US" smtClean="0"/>
              <a:t>12</a:t>
            </a:fld>
            <a:endParaRPr lang="en-US"/>
          </a:p>
        </p:txBody>
      </p:sp>
      <p:graphicFrame>
        <p:nvGraphicFramePr>
          <p:cNvPr id="6" name="Diagram 5"/>
          <p:cNvGraphicFramePr/>
          <p:nvPr/>
        </p:nvGraphicFramePr>
        <p:xfrm>
          <a:off x="838200" y="2754763"/>
          <a:ext cx="10515600" cy="3499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B7EA01FD-17A3-4390-90CA-9BDE1A03278A}"/>
              </a:ext>
            </a:extLst>
          </p:cNvPr>
          <p:cNvSpPr/>
          <p:nvPr/>
        </p:nvSpPr>
        <p:spPr>
          <a:xfrm>
            <a:off x="8796131" y="149087"/>
            <a:ext cx="3260035" cy="626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tx1"/>
                </a:solidFill>
              </a:rPr>
              <a:t>From: Personal Branding</a:t>
            </a:r>
          </a:p>
        </p:txBody>
      </p:sp>
    </p:spTree>
    <p:extLst>
      <p:ext uri="{BB962C8B-B14F-4D97-AF65-F5344CB8AC3E}">
        <p14:creationId xmlns:p14="http://schemas.microsoft.com/office/powerpoint/2010/main" val="249205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7581C-AA13-4F7E-8A2A-3A9116B216E1}"/>
              </a:ext>
            </a:extLst>
          </p:cNvPr>
          <p:cNvSpPr>
            <a:spLocks noGrp="1"/>
          </p:cNvSpPr>
          <p:nvPr>
            <p:ph type="title"/>
          </p:nvPr>
        </p:nvSpPr>
        <p:spPr/>
        <p:txBody>
          <a:bodyPr/>
          <a:lstStyle/>
          <a:p>
            <a:r>
              <a:rPr lang="en-US" dirty="0"/>
              <a:t>Activity: Developing PAR Statements</a:t>
            </a:r>
          </a:p>
        </p:txBody>
      </p:sp>
      <p:sp>
        <p:nvSpPr>
          <p:cNvPr id="3" name="Content Placeholder 2">
            <a:extLst>
              <a:ext uri="{FF2B5EF4-FFF2-40B4-BE49-F238E27FC236}">
                <a16:creationId xmlns:a16="http://schemas.microsoft.com/office/drawing/2014/main" id="{ED594216-D613-4D93-B5E4-D5AC29A8DBCD}"/>
              </a:ext>
            </a:extLst>
          </p:cNvPr>
          <p:cNvSpPr>
            <a:spLocks noGrp="1"/>
          </p:cNvSpPr>
          <p:nvPr>
            <p:ph idx="1"/>
          </p:nvPr>
        </p:nvSpPr>
        <p:spPr/>
        <p:txBody>
          <a:bodyPr>
            <a:normAutofit fontScale="92500" lnSpcReduction="10000"/>
          </a:bodyPr>
          <a:lstStyle/>
          <a:p>
            <a:pPr marL="0" indent="0">
              <a:buNone/>
            </a:pPr>
            <a:r>
              <a:rPr lang="en-US" b="1" dirty="0"/>
              <a:t>Choose one of the accomplishments below and rewrite it as a statement in PAR format:</a:t>
            </a:r>
          </a:p>
          <a:p>
            <a:pPr marL="0" indent="0">
              <a:buNone/>
            </a:pPr>
            <a:endParaRPr lang="en-US" dirty="0"/>
          </a:p>
          <a:p>
            <a:pPr marL="457200" lvl="0" indent="-457200" eaLnBrk="0" fontAlgn="base" hangingPunct="0">
              <a:lnSpc>
                <a:spcPct val="100000"/>
              </a:lnSpc>
              <a:spcBef>
                <a:spcPts val="1200"/>
              </a:spcBef>
              <a:spcAft>
                <a:spcPts val="600"/>
              </a:spcAft>
              <a:buClr>
                <a:schemeClr val="tx1"/>
              </a:buClr>
              <a:buSzPct val="75000"/>
              <a:buAutoNum type="arabicPeriod"/>
              <a:defRPr/>
            </a:pPr>
            <a:r>
              <a:rPr lang="en-US" kern="0" dirty="0"/>
              <a:t>You worked as the manager of a data entry group. During your time there, you made changes in the way data was processed. In keeping statistics, you noted that overall, the amount of data processed was 18% higher than the year before.</a:t>
            </a:r>
          </a:p>
          <a:p>
            <a:pPr marL="457200" lvl="0" indent="-457200" eaLnBrk="0" fontAlgn="base" hangingPunct="0">
              <a:lnSpc>
                <a:spcPct val="100000"/>
              </a:lnSpc>
              <a:spcBef>
                <a:spcPts val="1200"/>
              </a:spcBef>
              <a:spcAft>
                <a:spcPts val="600"/>
              </a:spcAft>
              <a:buClr>
                <a:schemeClr val="tx1"/>
              </a:buClr>
              <a:buSzPct val="75000"/>
              <a:buAutoNum type="arabicPeriod"/>
              <a:defRPr/>
            </a:pPr>
            <a:r>
              <a:rPr lang="en-US" kern="0" dirty="0"/>
              <a:t>You worked in the customer service department for over 3 years providing annual contract renewals. During the “customer call back program” promotion, you became the top rep and won an award.</a:t>
            </a:r>
          </a:p>
        </p:txBody>
      </p:sp>
      <p:sp>
        <p:nvSpPr>
          <p:cNvPr id="4" name="Date Placeholder 3">
            <a:extLst>
              <a:ext uri="{FF2B5EF4-FFF2-40B4-BE49-F238E27FC236}">
                <a16:creationId xmlns:a16="http://schemas.microsoft.com/office/drawing/2014/main" id="{480B4BCD-0BF5-4B20-B4C5-BC659B797371}"/>
              </a:ext>
            </a:extLst>
          </p:cNvPr>
          <p:cNvSpPr>
            <a:spLocks noGrp="1"/>
          </p:cNvSpPr>
          <p:nvPr>
            <p:ph type="dt" sz="half" idx="10"/>
          </p:nvPr>
        </p:nvSpPr>
        <p:spPr/>
        <p:txBody>
          <a:bodyPr/>
          <a:lstStyle/>
          <a:p>
            <a:r>
              <a:rPr lang="en-US" dirty="0"/>
              <a:t>March 2022</a:t>
            </a:r>
          </a:p>
        </p:txBody>
      </p:sp>
      <p:sp>
        <p:nvSpPr>
          <p:cNvPr id="5" name="Slide Number Placeholder 4">
            <a:extLst>
              <a:ext uri="{FF2B5EF4-FFF2-40B4-BE49-F238E27FC236}">
                <a16:creationId xmlns:a16="http://schemas.microsoft.com/office/drawing/2014/main" id="{5E65168E-13EE-4F57-9D5B-D708F9B2D112}"/>
              </a:ext>
            </a:extLst>
          </p:cNvPr>
          <p:cNvSpPr>
            <a:spLocks noGrp="1"/>
          </p:cNvSpPr>
          <p:nvPr>
            <p:ph type="sldNum" sz="quarter" idx="12"/>
          </p:nvPr>
        </p:nvSpPr>
        <p:spPr/>
        <p:txBody>
          <a:bodyPr/>
          <a:lstStyle/>
          <a:p>
            <a:fld id="{7370FF4D-F145-4614-AD68-287873F242EE}" type="slidenum">
              <a:rPr lang="en-US" smtClean="0"/>
              <a:t>13</a:t>
            </a:fld>
            <a:endParaRPr lang="en-US"/>
          </a:p>
        </p:txBody>
      </p:sp>
    </p:spTree>
    <p:extLst>
      <p:ext uri="{BB962C8B-B14F-4D97-AF65-F5344CB8AC3E}">
        <p14:creationId xmlns:p14="http://schemas.microsoft.com/office/powerpoint/2010/main" val="247819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E6603-3218-4263-971F-811D080264D0}"/>
              </a:ext>
            </a:extLst>
          </p:cNvPr>
          <p:cNvSpPr>
            <a:spLocks noGrp="1"/>
          </p:cNvSpPr>
          <p:nvPr>
            <p:ph type="title"/>
          </p:nvPr>
        </p:nvSpPr>
        <p:spPr/>
        <p:txBody>
          <a:bodyPr/>
          <a:lstStyle/>
          <a:p>
            <a:r>
              <a:rPr lang="en-US" dirty="0"/>
              <a:t>Activity: Developing PAR Statements</a:t>
            </a:r>
          </a:p>
        </p:txBody>
      </p:sp>
      <p:sp>
        <p:nvSpPr>
          <p:cNvPr id="3" name="Content Placeholder 2">
            <a:extLst>
              <a:ext uri="{FF2B5EF4-FFF2-40B4-BE49-F238E27FC236}">
                <a16:creationId xmlns:a16="http://schemas.microsoft.com/office/drawing/2014/main" id="{74001BFA-1DC1-487D-84A9-726340E0F432}"/>
              </a:ext>
            </a:extLst>
          </p:cNvPr>
          <p:cNvSpPr>
            <a:spLocks noGrp="1"/>
          </p:cNvSpPr>
          <p:nvPr>
            <p:ph idx="1"/>
          </p:nvPr>
        </p:nvSpPr>
        <p:spPr/>
        <p:txBody>
          <a:bodyPr/>
          <a:lstStyle/>
          <a:p>
            <a:pPr marL="0" indent="0">
              <a:buNone/>
            </a:pPr>
            <a:r>
              <a:rPr lang="en-US" kern="0" dirty="0"/>
              <a:t>You worked as the manger of a data entry group. During your time there, you made changes in the way data was processed. In keeping statistics, you noted that overall, the amount of data processed was 18% higher than the year before.</a:t>
            </a:r>
          </a:p>
          <a:p>
            <a:pPr marL="514350" indent="-514350">
              <a:buFont typeface="+mj-lt"/>
              <a:buAutoNum type="arabicPeriod"/>
            </a:pPr>
            <a:endParaRPr lang="en-US" dirty="0"/>
          </a:p>
          <a:p>
            <a:pPr marL="0" indent="0">
              <a:buNone/>
            </a:pPr>
            <a:r>
              <a:rPr lang="en-US" i="1" dirty="0"/>
              <a:t>“Reorganized data entry department into functional processing units increasing the amount of data processed by 18%”</a:t>
            </a:r>
          </a:p>
        </p:txBody>
      </p:sp>
      <p:sp>
        <p:nvSpPr>
          <p:cNvPr id="4" name="Date Placeholder 3">
            <a:extLst>
              <a:ext uri="{FF2B5EF4-FFF2-40B4-BE49-F238E27FC236}">
                <a16:creationId xmlns:a16="http://schemas.microsoft.com/office/drawing/2014/main" id="{A4ED122E-A881-4B6A-B530-A2693AECC3DC}"/>
              </a:ext>
            </a:extLst>
          </p:cNvPr>
          <p:cNvSpPr>
            <a:spLocks noGrp="1"/>
          </p:cNvSpPr>
          <p:nvPr>
            <p:ph type="dt" sz="half" idx="10"/>
          </p:nvPr>
        </p:nvSpPr>
        <p:spPr/>
        <p:txBody>
          <a:bodyPr/>
          <a:lstStyle/>
          <a:p>
            <a:r>
              <a:rPr lang="en-US" dirty="0"/>
              <a:t>March 2022</a:t>
            </a:r>
          </a:p>
        </p:txBody>
      </p:sp>
      <p:sp>
        <p:nvSpPr>
          <p:cNvPr id="5" name="Slide Number Placeholder 4">
            <a:extLst>
              <a:ext uri="{FF2B5EF4-FFF2-40B4-BE49-F238E27FC236}">
                <a16:creationId xmlns:a16="http://schemas.microsoft.com/office/drawing/2014/main" id="{25E6DA93-2DB7-49A4-A36A-D6397A9B74A3}"/>
              </a:ext>
            </a:extLst>
          </p:cNvPr>
          <p:cNvSpPr>
            <a:spLocks noGrp="1"/>
          </p:cNvSpPr>
          <p:nvPr>
            <p:ph type="sldNum" sz="quarter" idx="12"/>
          </p:nvPr>
        </p:nvSpPr>
        <p:spPr/>
        <p:txBody>
          <a:bodyPr/>
          <a:lstStyle/>
          <a:p>
            <a:fld id="{7370FF4D-F145-4614-AD68-287873F242EE}" type="slidenum">
              <a:rPr lang="en-US" smtClean="0"/>
              <a:t>14</a:t>
            </a:fld>
            <a:endParaRPr lang="en-US"/>
          </a:p>
        </p:txBody>
      </p:sp>
    </p:spTree>
    <p:extLst>
      <p:ext uri="{BB962C8B-B14F-4D97-AF65-F5344CB8AC3E}">
        <p14:creationId xmlns:p14="http://schemas.microsoft.com/office/powerpoint/2010/main" val="262393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E6603-3218-4263-971F-811D080264D0}"/>
              </a:ext>
            </a:extLst>
          </p:cNvPr>
          <p:cNvSpPr>
            <a:spLocks noGrp="1"/>
          </p:cNvSpPr>
          <p:nvPr>
            <p:ph type="title"/>
          </p:nvPr>
        </p:nvSpPr>
        <p:spPr/>
        <p:txBody>
          <a:bodyPr/>
          <a:lstStyle/>
          <a:p>
            <a:r>
              <a:rPr lang="en-US" dirty="0"/>
              <a:t>Activity: Developing PAR Statements</a:t>
            </a:r>
          </a:p>
        </p:txBody>
      </p:sp>
      <p:sp>
        <p:nvSpPr>
          <p:cNvPr id="3" name="Content Placeholder 2">
            <a:extLst>
              <a:ext uri="{FF2B5EF4-FFF2-40B4-BE49-F238E27FC236}">
                <a16:creationId xmlns:a16="http://schemas.microsoft.com/office/drawing/2014/main" id="{74001BFA-1DC1-487D-84A9-726340E0F432}"/>
              </a:ext>
            </a:extLst>
          </p:cNvPr>
          <p:cNvSpPr>
            <a:spLocks noGrp="1"/>
          </p:cNvSpPr>
          <p:nvPr>
            <p:ph idx="1"/>
          </p:nvPr>
        </p:nvSpPr>
        <p:spPr/>
        <p:txBody>
          <a:bodyPr>
            <a:normAutofit/>
          </a:bodyPr>
          <a:lstStyle/>
          <a:p>
            <a:pPr marL="0" indent="0" eaLnBrk="0" fontAlgn="base" hangingPunct="0">
              <a:lnSpc>
                <a:spcPct val="100000"/>
              </a:lnSpc>
              <a:spcBef>
                <a:spcPts val="1200"/>
              </a:spcBef>
              <a:spcAft>
                <a:spcPts val="600"/>
              </a:spcAft>
              <a:buClr>
                <a:schemeClr val="tx1"/>
              </a:buClr>
              <a:buSzPct val="75000"/>
              <a:buNone/>
              <a:defRPr/>
            </a:pPr>
            <a:r>
              <a:rPr lang="en-US" kern="0" dirty="0"/>
              <a:t>You worked in the customer service department for over 3 years providing annual contract renewals. During the “customer call back program” promotion, you became the top rep and won an award.</a:t>
            </a:r>
          </a:p>
          <a:p>
            <a:pPr marL="136525" indent="0">
              <a:spcBef>
                <a:spcPts val="600"/>
              </a:spcBef>
              <a:spcAft>
                <a:spcPts val="600"/>
              </a:spcAft>
              <a:buSzPct val="45000"/>
              <a:buNone/>
            </a:pPr>
            <a:endParaRPr lang="en-US" dirty="0"/>
          </a:p>
          <a:p>
            <a:pPr marL="0" indent="0" eaLnBrk="0" fontAlgn="base" hangingPunct="0">
              <a:lnSpc>
                <a:spcPct val="100000"/>
              </a:lnSpc>
              <a:spcBef>
                <a:spcPts val="1200"/>
              </a:spcBef>
              <a:spcAft>
                <a:spcPts val="600"/>
              </a:spcAft>
              <a:buClr>
                <a:schemeClr val="tx1"/>
              </a:buClr>
              <a:buSzPct val="75000"/>
              <a:buNone/>
              <a:defRPr/>
            </a:pPr>
            <a:r>
              <a:rPr lang="en-US" i="1" kern="0" dirty="0"/>
              <a:t>“Awarded “#1 Customer Service Rep” by increasing customer service contract renewals through a customer call back program.”</a:t>
            </a:r>
          </a:p>
        </p:txBody>
      </p:sp>
      <p:sp>
        <p:nvSpPr>
          <p:cNvPr id="4" name="Date Placeholder 3">
            <a:extLst>
              <a:ext uri="{FF2B5EF4-FFF2-40B4-BE49-F238E27FC236}">
                <a16:creationId xmlns:a16="http://schemas.microsoft.com/office/drawing/2014/main" id="{A4ED122E-A881-4B6A-B530-A2693AECC3DC}"/>
              </a:ext>
            </a:extLst>
          </p:cNvPr>
          <p:cNvSpPr>
            <a:spLocks noGrp="1"/>
          </p:cNvSpPr>
          <p:nvPr>
            <p:ph type="dt" sz="half" idx="10"/>
          </p:nvPr>
        </p:nvSpPr>
        <p:spPr/>
        <p:txBody>
          <a:bodyPr/>
          <a:lstStyle/>
          <a:p>
            <a:r>
              <a:rPr lang="en-US" dirty="0"/>
              <a:t>March 2022</a:t>
            </a:r>
          </a:p>
        </p:txBody>
      </p:sp>
      <p:sp>
        <p:nvSpPr>
          <p:cNvPr id="5" name="Slide Number Placeholder 4">
            <a:extLst>
              <a:ext uri="{FF2B5EF4-FFF2-40B4-BE49-F238E27FC236}">
                <a16:creationId xmlns:a16="http://schemas.microsoft.com/office/drawing/2014/main" id="{25E6DA93-2DB7-49A4-A36A-D6397A9B74A3}"/>
              </a:ext>
            </a:extLst>
          </p:cNvPr>
          <p:cNvSpPr>
            <a:spLocks noGrp="1"/>
          </p:cNvSpPr>
          <p:nvPr>
            <p:ph type="sldNum" sz="quarter" idx="12"/>
          </p:nvPr>
        </p:nvSpPr>
        <p:spPr/>
        <p:txBody>
          <a:bodyPr/>
          <a:lstStyle/>
          <a:p>
            <a:fld id="{7370FF4D-F145-4614-AD68-287873F242EE}" type="slidenum">
              <a:rPr lang="en-US" smtClean="0"/>
              <a:t>15</a:t>
            </a:fld>
            <a:endParaRPr lang="en-US"/>
          </a:p>
        </p:txBody>
      </p:sp>
    </p:spTree>
    <p:extLst>
      <p:ext uri="{BB962C8B-B14F-4D97-AF65-F5344CB8AC3E}">
        <p14:creationId xmlns:p14="http://schemas.microsoft.com/office/powerpoint/2010/main" val="2825587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E2DEB-1FF9-47A8-935C-EF23D092A75E}"/>
              </a:ext>
            </a:extLst>
          </p:cNvPr>
          <p:cNvSpPr>
            <a:spLocks noGrp="1"/>
          </p:cNvSpPr>
          <p:nvPr>
            <p:ph type="title"/>
          </p:nvPr>
        </p:nvSpPr>
        <p:spPr/>
        <p:txBody>
          <a:bodyPr/>
          <a:lstStyle/>
          <a:p>
            <a:r>
              <a:rPr lang="en-US" dirty="0"/>
              <a:t>Types of Resumes</a:t>
            </a:r>
          </a:p>
        </p:txBody>
      </p:sp>
      <p:sp>
        <p:nvSpPr>
          <p:cNvPr id="3" name="Text Placeholder 2">
            <a:extLst>
              <a:ext uri="{FF2B5EF4-FFF2-40B4-BE49-F238E27FC236}">
                <a16:creationId xmlns:a16="http://schemas.microsoft.com/office/drawing/2014/main" id="{195BAA79-18EF-479E-AB4B-636A07EDF14D}"/>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55148388-1AC0-465D-9650-996FB17E4AE3}"/>
              </a:ext>
            </a:extLst>
          </p:cNvPr>
          <p:cNvSpPr>
            <a:spLocks noGrp="1"/>
          </p:cNvSpPr>
          <p:nvPr>
            <p:ph type="dt" sz="half" idx="10"/>
          </p:nvPr>
        </p:nvSpPr>
        <p:spPr/>
        <p:txBody>
          <a:bodyPr/>
          <a:lstStyle/>
          <a:p>
            <a:r>
              <a:rPr lang="en-US" dirty="0"/>
              <a:t>March 2022</a:t>
            </a:r>
          </a:p>
        </p:txBody>
      </p:sp>
      <p:sp>
        <p:nvSpPr>
          <p:cNvPr id="5" name="Slide Number Placeholder 4">
            <a:extLst>
              <a:ext uri="{FF2B5EF4-FFF2-40B4-BE49-F238E27FC236}">
                <a16:creationId xmlns:a16="http://schemas.microsoft.com/office/drawing/2014/main" id="{90956982-414E-4519-8A46-5A4938CAE620}"/>
              </a:ext>
            </a:extLst>
          </p:cNvPr>
          <p:cNvSpPr>
            <a:spLocks noGrp="1"/>
          </p:cNvSpPr>
          <p:nvPr>
            <p:ph type="sldNum" sz="quarter" idx="12"/>
          </p:nvPr>
        </p:nvSpPr>
        <p:spPr/>
        <p:txBody>
          <a:bodyPr/>
          <a:lstStyle/>
          <a:p>
            <a:fld id="{7370FF4D-F145-4614-AD68-287873F242EE}" type="slidenum">
              <a:rPr lang="en-US" smtClean="0"/>
              <a:t>16</a:t>
            </a:fld>
            <a:endParaRPr lang="en-US"/>
          </a:p>
        </p:txBody>
      </p:sp>
    </p:spTree>
    <p:extLst>
      <p:ext uri="{BB962C8B-B14F-4D97-AF65-F5344CB8AC3E}">
        <p14:creationId xmlns:p14="http://schemas.microsoft.com/office/powerpoint/2010/main" val="1985711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34E12-B428-4786-BF51-4FC4283D5D7F}"/>
              </a:ext>
            </a:extLst>
          </p:cNvPr>
          <p:cNvSpPr>
            <a:spLocks noGrp="1"/>
          </p:cNvSpPr>
          <p:nvPr>
            <p:ph type="title"/>
          </p:nvPr>
        </p:nvSpPr>
        <p:spPr/>
        <p:txBody>
          <a:bodyPr/>
          <a:lstStyle/>
          <a:p>
            <a:r>
              <a:rPr lang="en-US" dirty="0"/>
              <a:t>Types of Resumes</a:t>
            </a:r>
          </a:p>
        </p:txBody>
      </p:sp>
      <p:sp>
        <p:nvSpPr>
          <p:cNvPr id="3" name="Content Placeholder 2">
            <a:extLst>
              <a:ext uri="{FF2B5EF4-FFF2-40B4-BE49-F238E27FC236}">
                <a16:creationId xmlns:a16="http://schemas.microsoft.com/office/drawing/2014/main" id="{0C107086-8FBF-4167-B17D-5A3B5820EFC1}"/>
              </a:ext>
            </a:extLst>
          </p:cNvPr>
          <p:cNvSpPr>
            <a:spLocks noGrp="1"/>
          </p:cNvSpPr>
          <p:nvPr>
            <p:ph sz="half" idx="1"/>
          </p:nvPr>
        </p:nvSpPr>
        <p:spPr/>
        <p:txBody>
          <a:bodyPr/>
          <a:lstStyle/>
          <a:p>
            <a:pPr>
              <a:lnSpc>
                <a:spcPct val="200000"/>
              </a:lnSpc>
            </a:pPr>
            <a:r>
              <a:rPr lang="en-US" dirty="0"/>
              <a:t>Chronological</a:t>
            </a:r>
          </a:p>
          <a:p>
            <a:pPr>
              <a:lnSpc>
                <a:spcPct val="200000"/>
              </a:lnSpc>
            </a:pPr>
            <a:r>
              <a:rPr lang="en-US" dirty="0"/>
              <a:t>Functional</a:t>
            </a:r>
          </a:p>
          <a:p>
            <a:pPr>
              <a:lnSpc>
                <a:spcPct val="200000"/>
              </a:lnSpc>
            </a:pPr>
            <a:r>
              <a:rPr lang="en-US" dirty="0"/>
              <a:t>Combination</a:t>
            </a:r>
          </a:p>
          <a:p>
            <a:pPr>
              <a:lnSpc>
                <a:spcPct val="200000"/>
              </a:lnSpc>
            </a:pPr>
            <a:r>
              <a:rPr lang="en-US" dirty="0"/>
              <a:t>1-page Summary</a:t>
            </a:r>
          </a:p>
        </p:txBody>
      </p:sp>
      <p:sp>
        <p:nvSpPr>
          <p:cNvPr id="5" name="Date Placeholder 4">
            <a:extLst>
              <a:ext uri="{FF2B5EF4-FFF2-40B4-BE49-F238E27FC236}">
                <a16:creationId xmlns:a16="http://schemas.microsoft.com/office/drawing/2014/main" id="{8666917B-7EAE-4891-8009-B4350CE55B5E}"/>
              </a:ext>
            </a:extLst>
          </p:cNvPr>
          <p:cNvSpPr>
            <a:spLocks noGrp="1"/>
          </p:cNvSpPr>
          <p:nvPr>
            <p:ph type="dt" sz="half" idx="10"/>
          </p:nvPr>
        </p:nvSpPr>
        <p:spPr/>
        <p:txBody>
          <a:bodyPr/>
          <a:lstStyle/>
          <a:p>
            <a:r>
              <a:rPr lang="en-US" dirty="0"/>
              <a:t>March 2022</a:t>
            </a:r>
          </a:p>
        </p:txBody>
      </p:sp>
      <p:sp>
        <p:nvSpPr>
          <p:cNvPr id="6" name="Slide Number Placeholder 5">
            <a:extLst>
              <a:ext uri="{FF2B5EF4-FFF2-40B4-BE49-F238E27FC236}">
                <a16:creationId xmlns:a16="http://schemas.microsoft.com/office/drawing/2014/main" id="{9317EBB1-0D37-4414-B18F-95266AF6190B}"/>
              </a:ext>
            </a:extLst>
          </p:cNvPr>
          <p:cNvSpPr>
            <a:spLocks noGrp="1"/>
          </p:cNvSpPr>
          <p:nvPr>
            <p:ph type="sldNum" sz="quarter" idx="12"/>
          </p:nvPr>
        </p:nvSpPr>
        <p:spPr/>
        <p:txBody>
          <a:bodyPr/>
          <a:lstStyle/>
          <a:p>
            <a:fld id="{7370FF4D-F145-4614-AD68-287873F242EE}" type="slidenum">
              <a:rPr lang="en-US" smtClean="0"/>
              <a:t>17</a:t>
            </a:fld>
            <a:endParaRPr lang="en-US"/>
          </a:p>
        </p:txBody>
      </p:sp>
      <p:pic>
        <p:nvPicPr>
          <p:cNvPr id="12" name="Content Placeholder 11">
            <a:extLst>
              <a:ext uri="{FF2B5EF4-FFF2-40B4-BE49-F238E27FC236}">
                <a16:creationId xmlns:a16="http://schemas.microsoft.com/office/drawing/2014/main" id="{4FF27444-07D0-47A0-8209-B309CE5CAD4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87331" y="1825625"/>
            <a:ext cx="4351338" cy="4351338"/>
          </a:xfrm>
        </p:spPr>
      </p:pic>
    </p:spTree>
    <p:extLst>
      <p:ext uri="{BB962C8B-B14F-4D97-AF65-F5344CB8AC3E}">
        <p14:creationId xmlns:p14="http://schemas.microsoft.com/office/powerpoint/2010/main" val="185106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BD598-4643-4C5C-84D8-F7D08881BD6B}"/>
              </a:ext>
            </a:extLst>
          </p:cNvPr>
          <p:cNvSpPr>
            <a:spLocks noGrp="1"/>
          </p:cNvSpPr>
          <p:nvPr>
            <p:ph type="title"/>
          </p:nvPr>
        </p:nvSpPr>
        <p:spPr/>
        <p:txBody>
          <a:bodyPr/>
          <a:lstStyle/>
          <a:p>
            <a:r>
              <a:rPr lang="en-US" dirty="0"/>
              <a:t>Chronological Resume Example</a:t>
            </a:r>
          </a:p>
        </p:txBody>
      </p:sp>
      <p:pic>
        <p:nvPicPr>
          <p:cNvPr id="8" name="Content Placeholder 7">
            <a:extLst>
              <a:ext uri="{FF2B5EF4-FFF2-40B4-BE49-F238E27FC236}">
                <a16:creationId xmlns:a16="http://schemas.microsoft.com/office/drawing/2014/main" id="{31244EDC-ECD0-45BB-BFED-8A699A4654A5}"/>
              </a:ext>
            </a:extLst>
          </p:cNvPr>
          <p:cNvPicPr>
            <a:picLocks noGrp="1" noChangeAspect="1"/>
          </p:cNvPicPr>
          <p:nvPr>
            <p:ph sz="half" idx="1"/>
          </p:nvPr>
        </p:nvPicPr>
        <p:blipFill>
          <a:blip r:embed="rId3"/>
          <a:stretch>
            <a:fillRect/>
          </a:stretch>
        </p:blipFill>
        <p:spPr>
          <a:xfrm>
            <a:off x="875743" y="1835673"/>
            <a:ext cx="3696352" cy="4351338"/>
          </a:xfrm>
          <a:prstGeom prst="rect">
            <a:avLst/>
          </a:prstGeom>
        </p:spPr>
      </p:pic>
      <p:sp>
        <p:nvSpPr>
          <p:cNvPr id="4" name="Date Placeholder 3">
            <a:extLst>
              <a:ext uri="{FF2B5EF4-FFF2-40B4-BE49-F238E27FC236}">
                <a16:creationId xmlns:a16="http://schemas.microsoft.com/office/drawing/2014/main" id="{6BEF7211-BEDD-4DA1-A3DE-BE3F8A403F97}"/>
              </a:ext>
            </a:extLst>
          </p:cNvPr>
          <p:cNvSpPr>
            <a:spLocks noGrp="1"/>
          </p:cNvSpPr>
          <p:nvPr>
            <p:ph type="dt" sz="half" idx="10"/>
          </p:nvPr>
        </p:nvSpPr>
        <p:spPr/>
        <p:txBody>
          <a:bodyPr/>
          <a:lstStyle/>
          <a:p>
            <a:r>
              <a:rPr lang="en-US" dirty="0"/>
              <a:t>March 2022</a:t>
            </a:r>
          </a:p>
        </p:txBody>
      </p:sp>
      <p:sp>
        <p:nvSpPr>
          <p:cNvPr id="5" name="Slide Number Placeholder 4">
            <a:extLst>
              <a:ext uri="{FF2B5EF4-FFF2-40B4-BE49-F238E27FC236}">
                <a16:creationId xmlns:a16="http://schemas.microsoft.com/office/drawing/2014/main" id="{28067469-F965-40CE-8900-D2E51A9E425F}"/>
              </a:ext>
            </a:extLst>
          </p:cNvPr>
          <p:cNvSpPr>
            <a:spLocks noGrp="1"/>
          </p:cNvSpPr>
          <p:nvPr>
            <p:ph type="sldNum" sz="quarter" idx="12"/>
          </p:nvPr>
        </p:nvSpPr>
        <p:spPr/>
        <p:txBody>
          <a:bodyPr/>
          <a:lstStyle/>
          <a:p>
            <a:fld id="{7370FF4D-F145-4614-AD68-287873F242EE}" type="slidenum">
              <a:rPr lang="en-US" smtClean="0"/>
              <a:t>18</a:t>
            </a:fld>
            <a:endParaRPr lang="en-US"/>
          </a:p>
        </p:txBody>
      </p:sp>
      <p:sp>
        <p:nvSpPr>
          <p:cNvPr id="12" name="Rectangle 11">
            <a:extLst>
              <a:ext uri="{FF2B5EF4-FFF2-40B4-BE49-F238E27FC236}">
                <a16:creationId xmlns:a16="http://schemas.microsoft.com/office/drawing/2014/main" id="{CED8AE00-CDA0-4BB6-8279-3C684FD86532}"/>
              </a:ext>
            </a:extLst>
          </p:cNvPr>
          <p:cNvSpPr/>
          <p:nvPr/>
        </p:nvSpPr>
        <p:spPr>
          <a:xfrm>
            <a:off x="1178805" y="1825625"/>
            <a:ext cx="3040655" cy="13362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29F985B9-9055-43F7-911A-1200D491276B}"/>
              </a:ext>
            </a:extLst>
          </p:cNvPr>
          <p:cNvSpPr>
            <a:spLocks noGrp="1"/>
          </p:cNvSpPr>
          <p:nvPr>
            <p:ph sz="half" idx="2"/>
          </p:nvPr>
        </p:nvSpPr>
        <p:spPr>
          <a:xfrm>
            <a:off x="4572095" y="1825625"/>
            <a:ext cx="6781705" cy="4351338"/>
          </a:xfrm>
        </p:spPr>
        <p:txBody>
          <a:bodyPr anchor="ctr">
            <a:normAutofit fontScale="77500" lnSpcReduction="20000"/>
          </a:bodyPr>
          <a:lstStyle/>
          <a:p>
            <a:pPr marL="0" marR="0" indent="0" algn="ctr">
              <a:lnSpc>
                <a:spcPct val="107000"/>
              </a:lnSpc>
              <a:spcBef>
                <a:spcPts val="0"/>
              </a:spcBef>
              <a:spcAft>
                <a:spcPts val="800"/>
              </a:spcAft>
              <a:buNone/>
            </a:pPr>
            <a:r>
              <a:rPr lang="en-US" sz="4400" b="1" dirty="0">
                <a:latin typeface="Arial" panose="020B0604020202020204" pitchFamily="34" charset="0"/>
                <a:ea typeface="Calibri" panose="020F0502020204030204" pitchFamily="34" charset="0"/>
                <a:cs typeface="Times New Roman" panose="02020603050405020304" pitchFamily="18" charset="0"/>
              </a:rPr>
              <a:t>Roger L. Chapman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dirty="0">
                <a:latin typeface="Arial" panose="020B0604020202020204" pitchFamily="34" charset="0"/>
                <a:ea typeface="Calibri" panose="020F0502020204030204" pitchFamily="34" charset="0"/>
                <a:cs typeface="Times New Roman" panose="02020603050405020304" pitchFamily="18" charset="0"/>
              </a:rPr>
              <a:t>(303) 555-5555 | RLChapman@gmail.com</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3200" b="1" dirty="0">
                <a:latin typeface="Arial" panose="020B0604020202020204" pitchFamily="34" charset="0"/>
                <a:ea typeface="Calibri" panose="020F0502020204030204" pitchFamily="34" charset="0"/>
                <a:cs typeface="Times New Roman" panose="02020603050405020304" pitchFamily="18" charset="0"/>
              </a:rPr>
              <a:t>SUMMARY</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dirty="0">
                <a:latin typeface="Arial" panose="020B0604020202020204" pitchFamily="34" charset="0"/>
                <a:ea typeface="Calibri" panose="020F0502020204030204" pitchFamily="34" charset="0"/>
                <a:cs typeface="Times New Roman" panose="02020603050405020304" pitchFamily="18" charset="0"/>
              </a:rPr>
              <a:t>Senior Executive with over twenty proactive and forward-thinking years of experience in a fast-paced industry for both public and private sectors – domestic and international.  Key competencies include all aspects of planning, administration and operations; profit/loss responsibility; excellent analytical, forecasting and strategic planning abilities.</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278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BD598-4643-4C5C-84D8-F7D08881BD6B}"/>
              </a:ext>
            </a:extLst>
          </p:cNvPr>
          <p:cNvSpPr>
            <a:spLocks noGrp="1"/>
          </p:cNvSpPr>
          <p:nvPr>
            <p:ph type="title"/>
          </p:nvPr>
        </p:nvSpPr>
        <p:spPr/>
        <p:txBody>
          <a:bodyPr/>
          <a:lstStyle/>
          <a:p>
            <a:r>
              <a:rPr lang="en-US" dirty="0"/>
              <a:t>Chronological Resume Example</a:t>
            </a:r>
          </a:p>
        </p:txBody>
      </p:sp>
      <p:pic>
        <p:nvPicPr>
          <p:cNvPr id="8" name="Content Placeholder 7">
            <a:extLst>
              <a:ext uri="{FF2B5EF4-FFF2-40B4-BE49-F238E27FC236}">
                <a16:creationId xmlns:a16="http://schemas.microsoft.com/office/drawing/2014/main" id="{31244EDC-ECD0-45BB-BFED-8A699A4654A5}"/>
              </a:ext>
            </a:extLst>
          </p:cNvPr>
          <p:cNvPicPr>
            <a:picLocks noGrp="1" noChangeAspect="1"/>
          </p:cNvPicPr>
          <p:nvPr>
            <p:ph sz="half" idx="1"/>
          </p:nvPr>
        </p:nvPicPr>
        <p:blipFill>
          <a:blip r:embed="rId3"/>
          <a:stretch>
            <a:fillRect/>
          </a:stretch>
        </p:blipFill>
        <p:spPr>
          <a:xfrm>
            <a:off x="875743" y="1825625"/>
            <a:ext cx="3696352" cy="4351338"/>
          </a:xfrm>
          <a:prstGeom prst="rect">
            <a:avLst/>
          </a:prstGeom>
        </p:spPr>
      </p:pic>
      <p:sp>
        <p:nvSpPr>
          <p:cNvPr id="4" name="Date Placeholder 3">
            <a:extLst>
              <a:ext uri="{FF2B5EF4-FFF2-40B4-BE49-F238E27FC236}">
                <a16:creationId xmlns:a16="http://schemas.microsoft.com/office/drawing/2014/main" id="{6BEF7211-BEDD-4DA1-A3DE-BE3F8A403F97}"/>
              </a:ext>
            </a:extLst>
          </p:cNvPr>
          <p:cNvSpPr>
            <a:spLocks noGrp="1"/>
          </p:cNvSpPr>
          <p:nvPr>
            <p:ph type="dt" sz="half" idx="10"/>
          </p:nvPr>
        </p:nvSpPr>
        <p:spPr/>
        <p:txBody>
          <a:bodyPr/>
          <a:lstStyle/>
          <a:p>
            <a:r>
              <a:rPr lang="en-US" dirty="0"/>
              <a:t>March 2022</a:t>
            </a:r>
          </a:p>
        </p:txBody>
      </p:sp>
      <p:sp>
        <p:nvSpPr>
          <p:cNvPr id="5" name="Slide Number Placeholder 4">
            <a:extLst>
              <a:ext uri="{FF2B5EF4-FFF2-40B4-BE49-F238E27FC236}">
                <a16:creationId xmlns:a16="http://schemas.microsoft.com/office/drawing/2014/main" id="{28067469-F965-40CE-8900-D2E51A9E425F}"/>
              </a:ext>
            </a:extLst>
          </p:cNvPr>
          <p:cNvSpPr>
            <a:spLocks noGrp="1"/>
          </p:cNvSpPr>
          <p:nvPr>
            <p:ph type="sldNum" sz="quarter" idx="12"/>
          </p:nvPr>
        </p:nvSpPr>
        <p:spPr/>
        <p:txBody>
          <a:bodyPr/>
          <a:lstStyle/>
          <a:p>
            <a:fld id="{7370FF4D-F145-4614-AD68-287873F242EE}" type="slidenum">
              <a:rPr lang="en-US" smtClean="0"/>
              <a:t>19</a:t>
            </a:fld>
            <a:endParaRPr lang="en-US"/>
          </a:p>
        </p:txBody>
      </p:sp>
      <p:sp>
        <p:nvSpPr>
          <p:cNvPr id="12" name="Rectangle 11">
            <a:extLst>
              <a:ext uri="{FF2B5EF4-FFF2-40B4-BE49-F238E27FC236}">
                <a16:creationId xmlns:a16="http://schemas.microsoft.com/office/drawing/2014/main" id="{CED8AE00-CDA0-4BB6-8279-3C684FD86532}"/>
              </a:ext>
            </a:extLst>
          </p:cNvPr>
          <p:cNvSpPr/>
          <p:nvPr/>
        </p:nvSpPr>
        <p:spPr>
          <a:xfrm>
            <a:off x="1178805" y="3125617"/>
            <a:ext cx="3040655" cy="9726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5C49E698-DFF4-405B-8D59-08EF95D0EB6D}"/>
              </a:ext>
            </a:extLst>
          </p:cNvPr>
          <p:cNvSpPr>
            <a:spLocks noGrp="1"/>
          </p:cNvSpPr>
          <p:nvPr>
            <p:ph sz="half" idx="2"/>
          </p:nvPr>
        </p:nvSpPr>
        <p:spPr>
          <a:xfrm>
            <a:off x="4572095" y="1825625"/>
            <a:ext cx="7182903" cy="4351338"/>
          </a:xfrm>
        </p:spPr>
        <p:txBody>
          <a:bodyPr anchor="ctr">
            <a:normAutofit fontScale="77500" lnSpcReduction="20000"/>
          </a:bodyPr>
          <a:lstStyle/>
          <a:p>
            <a:pPr marL="0" marR="0" indent="0">
              <a:lnSpc>
                <a:spcPct val="107000"/>
              </a:lnSpc>
              <a:spcBef>
                <a:spcPts val="0"/>
              </a:spcBef>
              <a:spcAft>
                <a:spcPts val="800"/>
              </a:spcAft>
              <a:buNone/>
            </a:pPr>
            <a:r>
              <a:rPr lang="en-US" sz="3200" b="1" dirty="0">
                <a:latin typeface="Arial" panose="020B0604020202020204" pitchFamily="34" charset="0"/>
                <a:ea typeface="Calibri" panose="020F0502020204030204" pitchFamily="34" charset="0"/>
                <a:cs typeface="Times New Roman" panose="02020603050405020304" pitchFamily="18" charset="0"/>
              </a:rPr>
              <a:t>PROFESSIONAL EXPERIENCE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tabLst>
                <a:tab pos="5943600" algn="r"/>
              </a:tabLst>
            </a:pPr>
            <a:r>
              <a:rPr lang="en-US" dirty="0">
                <a:latin typeface="Arial" panose="020B0604020202020204" pitchFamily="34" charset="0"/>
                <a:ea typeface="Calibri" panose="020F0502020204030204" pitchFamily="34" charset="0"/>
                <a:cs typeface="Times New Roman" panose="02020603050405020304" pitchFamily="18" charset="0"/>
              </a:rPr>
              <a:t>MILLENNIUM TRANSPORTATION INTL.	     2008 - 2012</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b="1" dirty="0">
                <a:latin typeface="Arial" panose="020B0604020202020204" pitchFamily="34" charset="0"/>
                <a:ea typeface="Calibri" panose="020F0502020204030204" pitchFamily="34" charset="0"/>
                <a:cs typeface="Times New Roman" panose="02020603050405020304" pitchFamily="18" charset="0"/>
              </a:rPr>
              <a:t>FLEET OPERATIONS MANAGER</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dirty="0">
                <a:latin typeface="Arial" panose="020B0604020202020204" pitchFamily="34" charset="0"/>
                <a:ea typeface="Calibri" panose="020F0502020204030204" pitchFamily="34" charset="0"/>
                <a:cs typeface="Times New Roman" panose="02020603050405020304" pitchFamily="18" charset="0"/>
              </a:rPr>
              <a:t>Provided direction and leadership for this private transportation company including general management, strategic planning, profit/loss and business development.  Re-enforced company focus was “</a:t>
            </a:r>
            <a:r>
              <a:rPr lang="en-US" dirty="0" err="1">
                <a:latin typeface="Arial" panose="020B0604020202020204" pitchFamily="34" charset="0"/>
                <a:ea typeface="Calibri" panose="020F0502020204030204" pitchFamily="34" charset="0"/>
                <a:cs typeface="Times New Roman" panose="02020603050405020304" pitchFamily="18" charset="0"/>
              </a:rPr>
              <a:t>mensen</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gaan</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voor</a:t>
            </a:r>
            <a:r>
              <a:rPr lang="en-US" dirty="0">
                <a:latin typeface="Arial" panose="020B0604020202020204" pitchFamily="34" charset="0"/>
                <a:ea typeface="Calibri" panose="020F0502020204030204" pitchFamily="34" charset="0"/>
                <a:cs typeface="Times New Roman" panose="02020603050405020304" pitchFamily="18" charset="0"/>
              </a:rPr>
              <a:t>” (People Come First), meaning the employees, the client, and most importantly – the customer by concentrating on reducing rising costs, increasing ridership and improving service.  </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880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BADCE7-01B0-4655-BFA3-501426459B5D}"/>
              </a:ext>
            </a:extLst>
          </p:cNvPr>
          <p:cNvSpPr>
            <a:spLocks noGrp="1"/>
          </p:cNvSpPr>
          <p:nvPr>
            <p:ph type="dt" sz="half" idx="10"/>
          </p:nvPr>
        </p:nvSpPr>
        <p:spPr/>
        <p:txBody>
          <a:bodyPr/>
          <a:lstStyle/>
          <a:p>
            <a:r>
              <a:rPr lang="en-US" dirty="0"/>
              <a:t>March 2022</a:t>
            </a:r>
          </a:p>
        </p:txBody>
      </p:sp>
      <p:sp>
        <p:nvSpPr>
          <p:cNvPr id="3" name="Slide Number Placeholder 2">
            <a:extLst>
              <a:ext uri="{FF2B5EF4-FFF2-40B4-BE49-F238E27FC236}">
                <a16:creationId xmlns:a16="http://schemas.microsoft.com/office/drawing/2014/main" id="{F276839E-1B5B-4CA5-B078-AD15FADAA828}"/>
              </a:ext>
            </a:extLst>
          </p:cNvPr>
          <p:cNvSpPr>
            <a:spLocks noGrp="1"/>
          </p:cNvSpPr>
          <p:nvPr>
            <p:ph type="sldNum" sz="quarter" idx="12"/>
          </p:nvPr>
        </p:nvSpPr>
        <p:spPr/>
        <p:txBody>
          <a:bodyPr/>
          <a:lstStyle/>
          <a:p>
            <a:fld id="{7370FF4D-F145-4614-AD68-287873F242EE}" type="slidenum">
              <a:rPr lang="en-US" smtClean="0"/>
              <a:t>2</a:t>
            </a:fld>
            <a:endParaRPr lang="en-US"/>
          </a:p>
        </p:txBody>
      </p:sp>
      <p:graphicFrame>
        <p:nvGraphicFramePr>
          <p:cNvPr id="4" name="Content Placeholder 5">
            <a:extLst>
              <a:ext uri="{FF2B5EF4-FFF2-40B4-BE49-F238E27FC236}">
                <a16:creationId xmlns:a16="http://schemas.microsoft.com/office/drawing/2014/main" id="{6C339843-5EA3-4D17-B7B6-0585F29B80A2}"/>
              </a:ext>
            </a:extLst>
          </p:cNvPr>
          <p:cNvGraphicFramePr>
            <a:graphicFrameLocks/>
          </p:cNvGraphicFramePr>
          <p:nvPr/>
        </p:nvGraphicFramePr>
        <p:xfrm>
          <a:off x="75414" y="171353"/>
          <a:ext cx="12116586" cy="5127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Rounded Corners 4">
            <a:extLst>
              <a:ext uri="{FF2B5EF4-FFF2-40B4-BE49-F238E27FC236}">
                <a16:creationId xmlns:a16="http://schemas.microsoft.com/office/drawing/2014/main" id="{47333E6F-88D3-4F68-AF9A-7180986848F8}"/>
              </a:ext>
            </a:extLst>
          </p:cNvPr>
          <p:cNvSpPr/>
          <p:nvPr/>
        </p:nvSpPr>
        <p:spPr>
          <a:xfrm>
            <a:off x="75414" y="5404742"/>
            <a:ext cx="12116586" cy="909188"/>
          </a:xfrm>
          <a:prstGeom prst="roundRect">
            <a:avLst/>
          </a:prstGeom>
          <a:solidFill>
            <a:srgbClr val="1DB0E9">
              <a:hueOff val="0"/>
              <a:satOff val="0"/>
              <a:lumOff val="0"/>
              <a:alphaOff val="0"/>
            </a:srgbClr>
          </a:solidFill>
          <a:ln w="12700" cap="flat" cmpd="sng" algn="ctr">
            <a:solidFill>
              <a:schemeClr val="bg1"/>
            </a:solidFill>
            <a:prstDash val="solid"/>
            <a:miter lim="800000"/>
          </a:ln>
          <a:effectLst/>
        </p:spPr>
        <p:txBody>
          <a:bodyPr spcFirstLastPara="0" vert="horz" wrap="square" lIns="72390" tIns="72390" rIns="72390" bIns="72390" numCol="1" spcCol="1270" anchor="ctr" anchorCtr="0">
            <a:noAutofit/>
          </a:bodyPr>
          <a:lstStyle/>
          <a:p>
            <a:pPr algn="ctr"/>
            <a:r>
              <a:rPr lang="en-US" sz="2400" dirty="0">
                <a:solidFill>
                  <a:schemeClr val="accent1"/>
                </a:solidFill>
              </a:rPr>
              <a:t>1-on-1 Coaching</a:t>
            </a:r>
          </a:p>
        </p:txBody>
      </p:sp>
      <p:pic>
        <p:nvPicPr>
          <p:cNvPr id="6" name="Picture 5" descr="File:Red &lt;strong&gt;Checkmark&lt;/strong&gt;.svg">
            <a:extLst>
              <a:ext uri="{FF2B5EF4-FFF2-40B4-BE49-F238E27FC236}">
                <a16:creationId xmlns:a16="http://schemas.microsoft.com/office/drawing/2014/main" id="{29A53778-5A30-4031-A9D6-2A74E57FED8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278941" y="1496477"/>
            <a:ext cx="619240" cy="772352"/>
          </a:xfrm>
          <a:prstGeom prst="rect">
            <a:avLst/>
          </a:prstGeom>
        </p:spPr>
      </p:pic>
      <p:pic>
        <p:nvPicPr>
          <p:cNvPr id="7" name="Picture 6" descr="File:Red &lt;strong&gt;Checkmark&lt;/strong&gt;.svg">
            <a:extLst>
              <a:ext uri="{FF2B5EF4-FFF2-40B4-BE49-F238E27FC236}">
                <a16:creationId xmlns:a16="http://schemas.microsoft.com/office/drawing/2014/main" id="{C83284BC-79FD-431E-AC6B-1B6E72E3709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348162" y="1496477"/>
            <a:ext cx="619240" cy="772352"/>
          </a:xfrm>
          <a:prstGeom prst="rect">
            <a:avLst/>
          </a:prstGeom>
        </p:spPr>
      </p:pic>
    </p:spTree>
    <p:extLst>
      <p:ext uri="{BB962C8B-B14F-4D97-AF65-F5344CB8AC3E}">
        <p14:creationId xmlns:p14="http://schemas.microsoft.com/office/powerpoint/2010/main" val="267805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7" presetClass="emph" presetSubtype="2" fill="hold" grpId="0" nodeType="afterEffect">
                                  <p:stCondLst>
                                    <p:cond delay="0"/>
                                  </p:stCondLst>
                                  <p:childTnLst>
                                    <p:animClr clrSpc="rgb" dir="cw">
                                      <p:cBhvr>
                                        <p:cTn id="13" dur="2000" fill="hold"/>
                                        <p:tgtEl>
                                          <p:spTgt spid="4">
                                            <p:graphicEl>
                                              <a:dgm id="{B2A3D9AB-98F2-4FBA-B8AE-F79DE1EBC236}"/>
                                            </p:graphicEl>
                                          </p:spTgt>
                                        </p:tgtEl>
                                        <p:attrNameLst>
                                          <p:attrName>stroke.color</p:attrName>
                                        </p:attrNameLst>
                                      </p:cBhvr>
                                      <p:to>
                                        <a:srgbClr val="00B050"/>
                                      </p:to>
                                    </p:animClr>
                                    <p:set>
                                      <p:cBhvr>
                                        <p:cTn id="14" dur="2000" fill="hold"/>
                                        <p:tgtEl>
                                          <p:spTgt spid="4">
                                            <p:graphicEl>
                                              <a:dgm id="{B2A3D9AB-98F2-4FBA-B8AE-F79DE1EBC236}"/>
                                            </p:graphicEl>
                                          </p:spTgt>
                                        </p:tgtEl>
                                        <p:attrNameLst>
                                          <p:attrName>stroke.on</p:attrName>
                                        </p:attrNameLst>
                                      </p:cBhvr>
                                      <p:to>
                                        <p:strVal val="true"/>
                                      </p:to>
                                    </p:set>
                                  </p:childTnLst>
                                </p:cTn>
                              </p:par>
                              <p:par>
                                <p:cTn id="15" presetID="7" presetClass="emph" presetSubtype="2" fill="hold" grpId="0" nodeType="withEffect">
                                  <p:stCondLst>
                                    <p:cond delay="0"/>
                                  </p:stCondLst>
                                  <p:childTnLst>
                                    <p:animClr clrSpc="rgb" dir="cw">
                                      <p:cBhvr>
                                        <p:cTn id="16" dur="2000" fill="hold"/>
                                        <p:tgtEl>
                                          <p:spTgt spid="4">
                                            <p:graphicEl>
                                              <a:dgm id="{C50EEE1D-6B32-41F8-8221-C819FA3EC6D0}"/>
                                            </p:graphicEl>
                                          </p:spTgt>
                                        </p:tgtEl>
                                        <p:attrNameLst>
                                          <p:attrName>stroke.color</p:attrName>
                                        </p:attrNameLst>
                                      </p:cBhvr>
                                      <p:to>
                                        <a:srgbClr val="00B050"/>
                                      </p:to>
                                    </p:animClr>
                                    <p:set>
                                      <p:cBhvr>
                                        <p:cTn id="17" dur="2000" fill="hold"/>
                                        <p:tgtEl>
                                          <p:spTgt spid="4">
                                            <p:graphicEl>
                                              <a:dgm id="{C50EEE1D-6B32-41F8-8221-C819FA3EC6D0}"/>
                                            </p:graphicEl>
                                          </p:spTgt>
                                        </p:tgtEl>
                                        <p:attrNameLst>
                                          <p:attrName>stroke.on</p:attrName>
                                        </p:attrNameLst>
                                      </p:cBhvr>
                                      <p:to>
                                        <p:strVal val="true"/>
                                      </p:to>
                                    </p:set>
                                  </p:childTnLst>
                                </p:cTn>
                              </p:par>
                              <p:par>
                                <p:cTn id="18" presetID="7" presetClass="emph" presetSubtype="2" fill="hold" grpId="0" nodeType="withEffect">
                                  <p:stCondLst>
                                    <p:cond delay="500"/>
                                  </p:stCondLst>
                                  <p:childTnLst>
                                    <p:animClr clrSpc="rgb" dir="cw">
                                      <p:cBhvr>
                                        <p:cTn id="19" dur="2000" fill="hold"/>
                                        <p:tgtEl>
                                          <p:spTgt spid="4">
                                            <p:graphicEl>
                                              <a:dgm id="{B4A7E6CF-7963-4F75-9198-86FFB92037C5}"/>
                                            </p:graphicEl>
                                          </p:spTgt>
                                        </p:tgtEl>
                                        <p:attrNameLst>
                                          <p:attrName>stroke.color</p:attrName>
                                        </p:attrNameLst>
                                      </p:cBhvr>
                                      <p:to>
                                        <a:srgbClr val="FF0000"/>
                                      </p:to>
                                    </p:animClr>
                                    <p:set>
                                      <p:cBhvr>
                                        <p:cTn id="20" dur="2000" fill="hold"/>
                                        <p:tgtEl>
                                          <p:spTgt spid="4">
                                            <p:graphicEl>
                                              <a:dgm id="{B4A7E6CF-7963-4F75-9198-86FFB92037C5}"/>
                                            </p:graphicEl>
                                          </p:spTgt>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BD598-4643-4C5C-84D8-F7D08881BD6B}"/>
              </a:ext>
            </a:extLst>
          </p:cNvPr>
          <p:cNvSpPr>
            <a:spLocks noGrp="1"/>
          </p:cNvSpPr>
          <p:nvPr>
            <p:ph type="title"/>
          </p:nvPr>
        </p:nvSpPr>
        <p:spPr/>
        <p:txBody>
          <a:bodyPr/>
          <a:lstStyle/>
          <a:p>
            <a:r>
              <a:rPr lang="en-US" dirty="0"/>
              <a:t>Chronological Resume Example</a:t>
            </a:r>
          </a:p>
        </p:txBody>
      </p:sp>
      <p:pic>
        <p:nvPicPr>
          <p:cNvPr id="8" name="Content Placeholder 7">
            <a:extLst>
              <a:ext uri="{FF2B5EF4-FFF2-40B4-BE49-F238E27FC236}">
                <a16:creationId xmlns:a16="http://schemas.microsoft.com/office/drawing/2014/main" id="{31244EDC-ECD0-45BB-BFED-8A699A4654A5}"/>
              </a:ext>
            </a:extLst>
          </p:cNvPr>
          <p:cNvPicPr>
            <a:picLocks noGrp="1" noChangeAspect="1"/>
          </p:cNvPicPr>
          <p:nvPr>
            <p:ph sz="half" idx="1"/>
          </p:nvPr>
        </p:nvPicPr>
        <p:blipFill>
          <a:blip r:embed="rId3"/>
          <a:stretch>
            <a:fillRect/>
          </a:stretch>
        </p:blipFill>
        <p:spPr>
          <a:xfrm>
            <a:off x="875743" y="1825625"/>
            <a:ext cx="3696352" cy="4351338"/>
          </a:xfrm>
          <a:prstGeom prst="rect">
            <a:avLst/>
          </a:prstGeom>
        </p:spPr>
      </p:pic>
      <p:sp>
        <p:nvSpPr>
          <p:cNvPr id="4" name="Date Placeholder 3">
            <a:extLst>
              <a:ext uri="{FF2B5EF4-FFF2-40B4-BE49-F238E27FC236}">
                <a16:creationId xmlns:a16="http://schemas.microsoft.com/office/drawing/2014/main" id="{6BEF7211-BEDD-4DA1-A3DE-BE3F8A403F97}"/>
              </a:ext>
            </a:extLst>
          </p:cNvPr>
          <p:cNvSpPr>
            <a:spLocks noGrp="1"/>
          </p:cNvSpPr>
          <p:nvPr>
            <p:ph type="dt" sz="half" idx="10"/>
          </p:nvPr>
        </p:nvSpPr>
        <p:spPr/>
        <p:txBody>
          <a:bodyPr/>
          <a:lstStyle/>
          <a:p>
            <a:r>
              <a:rPr lang="en-US" dirty="0"/>
              <a:t>March 2022</a:t>
            </a:r>
          </a:p>
        </p:txBody>
      </p:sp>
      <p:sp>
        <p:nvSpPr>
          <p:cNvPr id="5" name="Slide Number Placeholder 4">
            <a:extLst>
              <a:ext uri="{FF2B5EF4-FFF2-40B4-BE49-F238E27FC236}">
                <a16:creationId xmlns:a16="http://schemas.microsoft.com/office/drawing/2014/main" id="{28067469-F965-40CE-8900-D2E51A9E425F}"/>
              </a:ext>
            </a:extLst>
          </p:cNvPr>
          <p:cNvSpPr>
            <a:spLocks noGrp="1"/>
          </p:cNvSpPr>
          <p:nvPr>
            <p:ph type="sldNum" sz="quarter" idx="12"/>
          </p:nvPr>
        </p:nvSpPr>
        <p:spPr/>
        <p:txBody>
          <a:bodyPr/>
          <a:lstStyle/>
          <a:p>
            <a:fld id="{7370FF4D-F145-4614-AD68-287873F242EE}" type="slidenum">
              <a:rPr lang="en-US" smtClean="0"/>
              <a:t>20</a:t>
            </a:fld>
            <a:endParaRPr lang="en-US"/>
          </a:p>
        </p:txBody>
      </p:sp>
      <p:sp>
        <p:nvSpPr>
          <p:cNvPr id="12" name="Rectangle 11">
            <a:extLst>
              <a:ext uri="{FF2B5EF4-FFF2-40B4-BE49-F238E27FC236}">
                <a16:creationId xmlns:a16="http://schemas.microsoft.com/office/drawing/2014/main" id="{CED8AE00-CDA0-4BB6-8279-3C684FD86532}"/>
              </a:ext>
            </a:extLst>
          </p:cNvPr>
          <p:cNvSpPr/>
          <p:nvPr/>
        </p:nvSpPr>
        <p:spPr>
          <a:xfrm>
            <a:off x="1178805" y="4062054"/>
            <a:ext cx="3040655" cy="9396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606E64D6-3932-4C85-9DEA-A94C54F9FE2E}"/>
              </a:ext>
            </a:extLst>
          </p:cNvPr>
          <p:cNvSpPr>
            <a:spLocks noGrp="1"/>
          </p:cNvSpPr>
          <p:nvPr>
            <p:ph sz="half" idx="2"/>
          </p:nvPr>
        </p:nvSpPr>
        <p:spPr>
          <a:xfrm>
            <a:off x="4724400" y="1825625"/>
            <a:ext cx="6629400" cy="4351338"/>
          </a:xfrm>
        </p:spPr>
        <p:txBody>
          <a:bodyPr anchor="ctr">
            <a:normAutofit fontScale="85000" lnSpcReduction="20000"/>
          </a:bodyPr>
          <a:lstStyle/>
          <a:p>
            <a:pPr lvl="0"/>
            <a:r>
              <a:rPr lang="en-US" dirty="0"/>
              <a:t>Improved customer satisfaction within the first year. Independent research reported MTI was rated Highest in Customer Satisfaction</a:t>
            </a:r>
            <a:r>
              <a:rPr lang="en-US" b="1" dirty="0"/>
              <a:t> </a:t>
            </a:r>
            <a:r>
              <a:rPr lang="en-US" dirty="0"/>
              <a:t>in the Netherlands.</a:t>
            </a:r>
          </a:p>
          <a:p>
            <a:pPr lvl="0"/>
            <a:r>
              <a:rPr lang="en-US" dirty="0"/>
              <a:t>First to involve customers in service development and encourage customer input </a:t>
            </a:r>
            <a:r>
              <a:rPr lang="en-US" i="1" dirty="0"/>
              <a:t>(introduced a User’s Council).</a:t>
            </a:r>
            <a:endParaRPr lang="en-US" dirty="0"/>
          </a:p>
          <a:p>
            <a:pPr lvl="0"/>
            <a:r>
              <a:rPr lang="en-US" dirty="0"/>
              <a:t>Combined separate transportation modes into one system for improved public transportation while achieving cost savings through consolidation.</a:t>
            </a:r>
          </a:p>
          <a:p>
            <a:pPr lvl="0"/>
            <a:r>
              <a:rPr lang="en-US" dirty="0"/>
              <a:t>Initiated driver training and safety programs that resulted in a loss ratio of ≤ 2% in 2007-2009 in a market traditionally difficult to secure insurance.</a:t>
            </a:r>
          </a:p>
        </p:txBody>
      </p:sp>
    </p:spTree>
    <p:extLst>
      <p:ext uri="{BB962C8B-B14F-4D97-AF65-F5344CB8AC3E}">
        <p14:creationId xmlns:p14="http://schemas.microsoft.com/office/powerpoint/2010/main" val="55156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BD598-4643-4C5C-84D8-F7D08881BD6B}"/>
              </a:ext>
            </a:extLst>
          </p:cNvPr>
          <p:cNvSpPr>
            <a:spLocks noGrp="1"/>
          </p:cNvSpPr>
          <p:nvPr>
            <p:ph type="title"/>
          </p:nvPr>
        </p:nvSpPr>
        <p:spPr/>
        <p:txBody>
          <a:bodyPr/>
          <a:lstStyle/>
          <a:p>
            <a:r>
              <a:rPr lang="en-US" dirty="0"/>
              <a:t>Chronological Resume Example</a:t>
            </a:r>
          </a:p>
        </p:txBody>
      </p:sp>
      <p:pic>
        <p:nvPicPr>
          <p:cNvPr id="8" name="Content Placeholder 7">
            <a:extLst>
              <a:ext uri="{FF2B5EF4-FFF2-40B4-BE49-F238E27FC236}">
                <a16:creationId xmlns:a16="http://schemas.microsoft.com/office/drawing/2014/main" id="{31244EDC-ECD0-45BB-BFED-8A699A4654A5}"/>
              </a:ext>
            </a:extLst>
          </p:cNvPr>
          <p:cNvPicPr>
            <a:picLocks noGrp="1" noChangeAspect="1"/>
          </p:cNvPicPr>
          <p:nvPr>
            <p:ph sz="half" idx="1"/>
          </p:nvPr>
        </p:nvPicPr>
        <p:blipFill>
          <a:blip r:embed="rId3"/>
          <a:stretch>
            <a:fillRect/>
          </a:stretch>
        </p:blipFill>
        <p:spPr>
          <a:xfrm>
            <a:off x="875743" y="1825625"/>
            <a:ext cx="3696352" cy="4351338"/>
          </a:xfrm>
          <a:prstGeom prst="rect">
            <a:avLst/>
          </a:prstGeom>
        </p:spPr>
      </p:pic>
      <p:sp>
        <p:nvSpPr>
          <p:cNvPr id="4" name="Date Placeholder 3">
            <a:extLst>
              <a:ext uri="{FF2B5EF4-FFF2-40B4-BE49-F238E27FC236}">
                <a16:creationId xmlns:a16="http://schemas.microsoft.com/office/drawing/2014/main" id="{6BEF7211-BEDD-4DA1-A3DE-BE3F8A403F97}"/>
              </a:ext>
            </a:extLst>
          </p:cNvPr>
          <p:cNvSpPr>
            <a:spLocks noGrp="1"/>
          </p:cNvSpPr>
          <p:nvPr>
            <p:ph type="dt" sz="half" idx="10"/>
          </p:nvPr>
        </p:nvSpPr>
        <p:spPr/>
        <p:txBody>
          <a:bodyPr/>
          <a:lstStyle/>
          <a:p>
            <a:r>
              <a:rPr lang="en-US" dirty="0"/>
              <a:t>March 2022</a:t>
            </a:r>
          </a:p>
        </p:txBody>
      </p:sp>
      <p:sp>
        <p:nvSpPr>
          <p:cNvPr id="5" name="Slide Number Placeholder 4">
            <a:extLst>
              <a:ext uri="{FF2B5EF4-FFF2-40B4-BE49-F238E27FC236}">
                <a16:creationId xmlns:a16="http://schemas.microsoft.com/office/drawing/2014/main" id="{28067469-F965-40CE-8900-D2E51A9E425F}"/>
              </a:ext>
            </a:extLst>
          </p:cNvPr>
          <p:cNvSpPr>
            <a:spLocks noGrp="1"/>
          </p:cNvSpPr>
          <p:nvPr>
            <p:ph type="sldNum" sz="quarter" idx="12"/>
          </p:nvPr>
        </p:nvSpPr>
        <p:spPr/>
        <p:txBody>
          <a:bodyPr/>
          <a:lstStyle/>
          <a:p>
            <a:fld id="{7370FF4D-F145-4614-AD68-287873F242EE}" type="slidenum">
              <a:rPr lang="en-US" smtClean="0"/>
              <a:t>21</a:t>
            </a:fld>
            <a:endParaRPr lang="en-US"/>
          </a:p>
        </p:txBody>
      </p:sp>
      <p:sp>
        <p:nvSpPr>
          <p:cNvPr id="12" name="Rectangle 11">
            <a:extLst>
              <a:ext uri="{FF2B5EF4-FFF2-40B4-BE49-F238E27FC236}">
                <a16:creationId xmlns:a16="http://schemas.microsoft.com/office/drawing/2014/main" id="{CED8AE00-CDA0-4BB6-8279-3C684FD86532}"/>
              </a:ext>
            </a:extLst>
          </p:cNvPr>
          <p:cNvSpPr/>
          <p:nvPr/>
        </p:nvSpPr>
        <p:spPr>
          <a:xfrm>
            <a:off x="1178805" y="5012674"/>
            <a:ext cx="3040655" cy="10135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4856B27A-65FE-4072-B8DB-ACF2284E7EF0}"/>
              </a:ext>
            </a:extLst>
          </p:cNvPr>
          <p:cNvSpPr>
            <a:spLocks noGrp="1"/>
          </p:cNvSpPr>
          <p:nvPr>
            <p:ph sz="half" idx="2"/>
          </p:nvPr>
        </p:nvSpPr>
        <p:spPr>
          <a:xfrm>
            <a:off x="4572095" y="1825625"/>
            <a:ext cx="6781705" cy="4351338"/>
          </a:xfrm>
        </p:spPr>
        <p:txBody>
          <a:bodyPr anchor="ctr">
            <a:normAutofit/>
          </a:bodyPr>
          <a:lstStyle/>
          <a:p>
            <a:pPr marL="0" indent="0">
              <a:buNone/>
            </a:pPr>
            <a:r>
              <a:rPr lang="en-US" b="1" dirty="0"/>
              <a:t>EDUCATION</a:t>
            </a:r>
            <a:endParaRPr lang="en-US" dirty="0"/>
          </a:p>
          <a:p>
            <a:pPr marL="0" indent="0">
              <a:buNone/>
            </a:pPr>
            <a:r>
              <a:rPr lang="en-US" dirty="0"/>
              <a:t>Bachelor of Science in Business Administration, University of Phoenix</a:t>
            </a:r>
          </a:p>
          <a:p>
            <a:pPr marL="0" indent="0">
              <a:buNone/>
            </a:pPr>
            <a:r>
              <a:rPr lang="en-US" b="1" dirty="0"/>
              <a:t>COMPUTER SKILLS</a:t>
            </a:r>
            <a:endParaRPr lang="en-US" dirty="0"/>
          </a:p>
          <a:p>
            <a:pPr marL="0" indent="0">
              <a:buNone/>
            </a:pPr>
            <a:r>
              <a:rPr lang="en-US" dirty="0"/>
              <a:t>MS Office, MS Project/Visio, Quicken, QuickBooks, and various accounting and inventory management programs.</a:t>
            </a:r>
          </a:p>
          <a:p>
            <a:pPr marL="0" indent="0">
              <a:buNone/>
            </a:pPr>
            <a:r>
              <a:rPr lang="en-US" b="1" dirty="0"/>
              <a:t>MILITARY SERVICE</a:t>
            </a:r>
            <a:endParaRPr lang="en-US" dirty="0"/>
          </a:p>
          <a:p>
            <a:pPr marL="0" indent="0">
              <a:buNone/>
            </a:pPr>
            <a:r>
              <a:rPr lang="en-US" dirty="0"/>
              <a:t>U.S. Navy</a:t>
            </a:r>
          </a:p>
        </p:txBody>
      </p:sp>
    </p:spTree>
    <p:extLst>
      <p:ext uri="{BB962C8B-B14F-4D97-AF65-F5344CB8AC3E}">
        <p14:creationId xmlns:p14="http://schemas.microsoft.com/office/powerpoint/2010/main" val="172281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82073-A59D-4414-BDE5-9F96EA1BB3A4}"/>
              </a:ext>
            </a:extLst>
          </p:cNvPr>
          <p:cNvSpPr>
            <a:spLocks noGrp="1"/>
          </p:cNvSpPr>
          <p:nvPr>
            <p:ph type="title"/>
          </p:nvPr>
        </p:nvSpPr>
        <p:spPr/>
        <p:txBody>
          <a:bodyPr/>
          <a:lstStyle/>
          <a:p>
            <a:r>
              <a:rPr lang="en-US" dirty="0"/>
              <a:t>Functional Resume Example</a:t>
            </a:r>
          </a:p>
        </p:txBody>
      </p:sp>
      <p:pic>
        <p:nvPicPr>
          <p:cNvPr id="7" name="Content Placeholder 6">
            <a:extLst>
              <a:ext uri="{FF2B5EF4-FFF2-40B4-BE49-F238E27FC236}">
                <a16:creationId xmlns:a16="http://schemas.microsoft.com/office/drawing/2014/main" id="{6D830868-933D-4013-B818-99A68C834E59}"/>
              </a:ext>
            </a:extLst>
          </p:cNvPr>
          <p:cNvPicPr>
            <a:picLocks noGrp="1" noChangeAspect="1"/>
          </p:cNvPicPr>
          <p:nvPr>
            <p:ph sz="half" idx="1"/>
          </p:nvPr>
        </p:nvPicPr>
        <p:blipFill>
          <a:blip r:embed="rId3"/>
          <a:stretch>
            <a:fillRect/>
          </a:stretch>
        </p:blipFill>
        <p:spPr>
          <a:xfrm>
            <a:off x="849507" y="1825625"/>
            <a:ext cx="3726793" cy="4351338"/>
          </a:xfrm>
          <a:prstGeom prst="rect">
            <a:avLst/>
          </a:prstGeom>
        </p:spPr>
      </p:pic>
      <p:sp>
        <p:nvSpPr>
          <p:cNvPr id="5" name="Date Placeholder 4">
            <a:extLst>
              <a:ext uri="{FF2B5EF4-FFF2-40B4-BE49-F238E27FC236}">
                <a16:creationId xmlns:a16="http://schemas.microsoft.com/office/drawing/2014/main" id="{16BD1472-3DA6-4FE6-8D04-CCAC54C3DDC4}"/>
              </a:ext>
            </a:extLst>
          </p:cNvPr>
          <p:cNvSpPr>
            <a:spLocks noGrp="1"/>
          </p:cNvSpPr>
          <p:nvPr>
            <p:ph type="dt" sz="half" idx="10"/>
          </p:nvPr>
        </p:nvSpPr>
        <p:spPr/>
        <p:txBody>
          <a:bodyPr/>
          <a:lstStyle/>
          <a:p>
            <a:r>
              <a:rPr lang="en-US" dirty="0"/>
              <a:t>March 2022</a:t>
            </a:r>
          </a:p>
        </p:txBody>
      </p:sp>
      <p:sp>
        <p:nvSpPr>
          <p:cNvPr id="6" name="Slide Number Placeholder 5">
            <a:extLst>
              <a:ext uri="{FF2B5EF4-FFF2-40B4-BE49-F238E27FC236}">
                <a16:creationId xmlns:a16="http://schemas.microsoft.com/office/drawing/2014/main" id="{19AC46FE-9FE4-44B7-9F2E-91B0DCD15352}"/>
              </a:ext>
            </a:extLst>
          </p:cNvPr>
          <p:cNvSpPr>
            <a:spLocks noGrp="1"/>
          </p:cNvSpPr>
          <p:nvPr>
            <p:ph type="sldNum" sz="quarter" idx="12"/>
          </p:nvPr>
        </p:nvSpPr>
        <p:spPr/>
        <p:txBody>
          <a:bodyPr/>
          <a:lstStyle/>
          <a:p>
            <a:fld id="{7370FF4D-F145-4614-AD68-287873F242EE}" type="slidenum">
              <a:rPr lang="en-US" smtClean="0"/>
              <a:t>22</a:t>
            </a:fld>
            <a:endParaRPr lang="en-US"/>
          </a:p>
        </p:txBody>
      </p:sp>
      <p:sp>
        <p:nvSpPr>
          <p:cNvPr id="8" name="Rectangle 7">
            <a:extLst>
              <a:ext uri="{FF2B5EF4-FFF2-40B4-BE49-F238E27FC236}">
                <a16:creationId xmlns:a16="http://schemas.microsoft.com/office/drawing/2014/main" id="{EA419B64-6F8C-4C85-901D-6D91FCFC9633}"/>
              </a:ext>
            </a:extLst>
          </p:cNvPr>
          <p:cNvSpPr/>
          <p:nvPr/>
        </p:nvSpPr>
        <p:spPr>
          <a:xfrm>
            <a:off x="1178805" y="1825625"/>
            <a:ext cx="3040655" cy="1237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96372B58-BCD7-4D72-AEC7-C55D14D7797B}"/>
              </a:ext>
            </a:extLst>
          </p:cNvPr>
          <p:cNvSpPr>
            <a:spLocks noGrp="1"/>
          </p:cNvSpPr>
          <p:nvPr>
            <p:ph sz="half" idx="2"/>
          </p:nvPr>
        </p:nvSpPr>
        <p:spPr>
          <a:xfrm>
            <a:off x="4724400" y="1825625"/>
            <a:ext cx="6629400" cy="4351338"/>
          </a:xfrm>
        </p:spPr>
        <p:txBody>
          <a:bodyPr anchor="ctr">
            <a:normAutofit fontScale="92500" lnSpcReduction="10000"/>
          </a:bodyPr>
          <a:lstStyle/>
          <a:p>
            <a:pPr marL="0" indent="0" algn="ctr">
              <a:buNone/>
            </a:pPr>
            <a:r>
              <a:rPr lang="en-US" sz="3500" b="1" dirty="0"/>
              <a:t>Harry F. O’Keefe</a:t>
            </a:r>
            <a:endParaRPr lang="en-US" sz="3500" dirty="0"/>
          </a:p>
          <a:p>
            <a:pPr marL="0" indent="0" algn="ctr">
              <a:buNone/>
            </a:pPr>
            <a:r>
              <a:rPr lang="en-US" sz="2600" dirty="0"/>
              <a:t>(949) 555-5555 | hokeefe@gmail.com</a:t>
            </a:r>
          </a:p>
          <a:p>
            <a:pPr marL="0" indent="0">
              <a:buNone/>
            </a:pPr>
            <a:r>
              <a:rPr lang="en-US" b="1" dirty="0"/>
              <a:t>SUMMARY</a:t>
            </a:r>
            <a:endParaRPr lang="en-US" dirty="0"/>
          </a:p>
          <a:p>
            <a:pPr marL="0" indent="0">
              <a:buNone/>
            </a:pPr>
            <a:r>
              <a:rPr lang="en-US" sz="2600" dirty="0"/>
              <a:t>Extensive experience in key account development, solution selling, and thorough knowledge of numerous sectors in the healthcare field, ranging from clinics and hospitals to drug manufacturers.  My primary functional experience and knowledge in sales and marketing, and the integration of these areas into account development and revenue growth.  </a:t>
            </a:r>
          </a:p>
        </p:txBody>
      </p:sp>
    </p:spTree>
    <p:extLst>
      <p:ext uri="{BB962C8B-B14F-4D97-AF65-F5344CB8AC3E}">
        <p14:creationId xmlns:p14="http://schemas.microsoft.com/office/powerpoint/2010/main" val="197212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82073-A59D-4414-BDE5-9F96EA1BB3A4}"/>
              </a:ext>
            </a:extLst>
          </p:cNvPr>
          <p:cNvSpPr>
            <a:spLocks noGrp="1"/>
          </p:cNvSpPr>
          <p:nvPr>
            <p:ph type="title"/>
          </p:nvPr>
        </p:nvSpPr>
        <p:spPr/>
        <p:txBody>
          <a:bodyPr/>
          <a:lstStyle/>
          <a:p>
            <a:r>
              <a:rPr lang="en-US" dirty="0"/>
              <a:t>Functional Resume Example</a:t>
            </a:r>
          </a:p>
        </p:txBody>
      </p:sp>
      <p:pic>
        <p:nvPicPr>
          <p:cNvPr id="7" name="Content Placeholder 6">
            <a:extLst>
              <a:ext uri="{FF2B5EF4-FFF2-40B4-BE49-F238E27FC236}">
                <a16:creationId xmlns:a16="http://schemas.microsoft.com/office/drawing/2014/main" id="{6D830868-933D-4013-B818-99A68C834E59}"/>
              </a:ext>
            </a:extLst>
          </p:cNvPr>
          <p:cNvPicPr>
            <a:picLocks noGrp="1" noChangeAspect="1"/>
          </p:cNvPicPr>
          <p:nvPr>
            <p:ph sz="half" idx="1"/>
          </p:nvPr>
        </p:nvPicPr>
        <p:blipFill>
          <a:blip r:embed="rId3"/>
          <a:stretch>
            <a:fillRect/>
          </a:stretch>
        </p:blipFill>
        <p:spPr>
          <a:xfrm>
            <a:off x="849507" y="1825625"/>
            <a:ext cx="3726793" cy="4351338"/>
          </a:xfrm>
          <a:prstGeom prst="rect">
            <a:avLst/>
          </a:prstGeom>
        </p:spPr>
      </p:pic>
      <p:sp>
        <p:nvSpPr>
          <p:cNvPr id="5" name="Date Placeholder 4">
            <a:extLst>
              <a:ext uri="{FF2B5EF4-FFF2-40B4-BE49-F238E27FC236}">
                <a16:creationId xmlns:a16="http://schemas.microsoft.com/office/drawing/2014/main" id="{16BD1472-3DA6-4FE6-8D04-CCAC54C3DDC4}"/>
              </a:ext>
            </a:extLst>
          </p:cNvPr>
          <p:cNvSpPr>
            <a:spLocks noGrp="1"/>
          </p:cNvSpPr>
          <p:nvPr>
            <p:ph type="dt" sz="half" idx="10"/>
          </p:nvPr>
        </p:nvSpPr>
        <p:spPr/>
        <p:txBody>
          <a:bodyPr/>
          <a:lstStyle/>
          <a:p>
            <a:r>
              <a:rPr lang="en-US" dirty="0"/>
              <a:t>March 2022</a:t>
            </a:r>
          </a:p>
        </p:txBody>
      </p:sp>
      <p:sp>
        <p:nvSpPr>
          <p:cNvPr id="6" name="Slide Number Placeholder 5">
            <a:extLst>
              <a:ext uri="{FF2B5EF4-FFF2-40B4-BE49-F238E27FC236}">
                <a16:creationId xmlns:a16="http://schemas.microsoft.com/office/drawing/2014/main" id="{19AC46FE-9FE4-44B7-9F2E-91B0DCD15352}"/>
              </a:ext>
            </a:extLst>
          </p:cNvPr>
          <p:cNvSpPr>
            <a:spLocks noGrp="1"/>
          </p:cNvSpPr>
          <p:nvPr>
            <p:ph type="sldNum" sz="quarter" idx="12"/>
          </p:nvPr>
        </p:nvSpPr>
        <p:spPr/>
        <p:txBody>
          <a:bodyPr/>
          <a:lstStyle/>
          <a:p>
            <a:fld id="{7370FF4D-F145-4614-AD68-287873F242EE}" type="slidenum">
              <a:rPr lang="en-US" smtClean="0"/>
              <a:t>23</a:t>
            </a:fld>
            <a:endParaRPr lang="en-US"/>
          </a:p>
        </p:txBody>
      </p:sp>
      <p:sp>
        <p:nvSpPr>
          <p:cNvPr id="8" name="Rectangle 7">
            <a:extLst>
              <a:ext uri="{FF2B5EF4-FFF2-40B4-BE49-F238E27FC236}">
                <a16:creationId xmlns:a16="http://schemas.microsoft.com/office/drawing/2014/main" id="{EA419B64-6F8C-4C85-901D-6D91FCFC9633}"/>
              </a:ext>
            </a:extLst>
          </p:cNvPr>
          <p:cNvSpPr/>
          <p:nvPr/>
        </p:nvSpPr>
        <p:spPr>
          <a:xfrm>
            <a:off x="1178805" y="3048497"/>
            <a:ext cx="3040655" cy="10607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A5C9A6C9-D9A1-4FE9-A969-4AF483589F9B}"/>
              </a:ext>
            </a:extLst>
          </p:cNvPr>
          <p:cNvSpPr>
            <a:spLocks noGrp="1"/>
          </p:cNvSpPr>
          <p:nvPr>
            <p:ph sz="half" idx="2"/>
          </p:nvPr>
        </p:nvSpPr>
        <p:spPr>
          <a:xfrm>
            <a:off x="4576300" y="1825625"/>
            <a:ext cx="6777500" cy="4351338"/>
          </a:xfrm>
        </p:spPr>
        <p:txBody>
          <a:bodyPr anchor="ctr">
            <a:normAutofit fontScale="77500" lnSpcReduction="20000"/>
          </a:bodyPr>
          <a:lstStyle/>
          <a:p>
            <a:pPr marL="0" marR="0" indent="0">
              <a:lnSpc>
                <a:spcPct val="107000"/>
              </a:lnSpc>
              <a:spcBef>
                <a:spcPts val="0"/>
              </a:spcBef>
              <a:spcAft>
                <a:spcPts val="800"/>
              </a:spcAft>
              <a:buNone/>
            </a:pPr>
            <a:r>
              <a:rPr lang="en-US" sz="3200" b="1" dirty="0">
                <a:latin typeface="Arial" panose="020B0604020202020204" pitchFamily="34" charset="0"/>
                <a:ea typeface="Calibri" panose="020F0502020204030204" pitchFamily="34" charset="0"/>
                <a:cs typeface="Times New Roman" panose="02020603050405020304" pitchFamily="18" charset="0"/>
              </a:rPr>
              <a:t>MARKETING</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800"/>
              </a:spcAft>
              <a:tabLst>
                <a:tab pos="457200" algn="l"/>
              </a:tabLst>
            </a:pPr>
            <a:r>
              <a:rPr lang="en-US" dirty="0">
                <a:latin typeface="Arial" panose="020B0604020202020204" pitchFamily="34" charset="0"/>
                <a:ea typeface="Calibri" panose="020F0502020204030204" pitchFamily="34" charset="0"/>
                <a:cs typeface="Times New Roman" panose="02020603050405020304" pitchFamily="18" charset="0"/>
              </a:rPr>
              <a:t>Designed national marketing program for Value Added Reseller (VAR) accounts, which generated over $19.5 million in sales and 11% year over year.</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800"/>
              </a:spcAft>
              <a:tabLst>
                <a:tab pos="457200" algn="l"/>
              </a:tabLst>
            </a:pPr>
            <a:r>
              <a:rPr lang="en-US" dirty="0">
                <a:latin typeface="Arial" panose="020B0604020202020204" pitchFamily="34" charset="0"/>
                <a:ea typeface="Calibri" panose="020F0502020204030204" pitchFamily="34" charset="0"/>
                <a:cs typeface="Times New Roman" panose="02020603050405020304" pitchFamily="18" charset="0"/>
              </a:rPr>
              <a:t>Pioneered, printed and mailed a newsletter that successfully re-introduced the company’s existing services and new services to over 15,000 potential clients with an 8% response rate.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800"/>
              </a:spcAft>
              <a:tabLst>
                <a:tab pos="457200" algn="l"/>
              </a:tabLst>
            </a:pPr>
            <a:r>
              <a:rPr lang="en-US" dirty="0">
                <a:latin typeface="Arial" panose="020B0604020202020204" pitchFamily="34" charset="0"/>
                <a:ea typeface="Calibri" panose="020F0502020204030204" pitchFamily="34" charset="0"/>
                <a:cs typeface="Times New Roman" panose="02020603050405020304" pitchFamily="18" charset="0"/>
              </a:rPr>
              <a:t>Researched, analyzed and implemented a database/image repository at </a:t>
            </a:r>
            <a:r>
              <a:rPr lang="en-US" dirty="0" err="1">
                <a:latin typeface="Arial" panose="020B0604020202020204" pitchFamily="34" charset="0"/>
                <a:ea typeface="Calibri" panose="020F0502020204030204" pitchFamily="34" charset="0"/>
                <a:cs typeface="Times New Roman" panose="02020603050405020304" pitchFamily="18" charset="0"/>
              </a:rPr>
              <a:t>TransAmerica</a:t>
            </a:r>
            <a:r>
              <a:rPr lang="en-US" dirty="0">
                <a:latin typeface="Arial" panose="020B0604020202020204" pitchFamily="34" charset="0"/>
                <a:ea typeface="Calibri" panose="020F0502020204030204" pitchFamily="34" charset="0"/>
                <a:cs typeface="Times New Roman" panose="02020603050405020304" pitchFamily="18" charset="0"/>
              </a:rPr>
              <a:t>, Inc.  Electronically managed and tracked 1500 forms resulting in reducing obsolescence by 21%.</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507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82073-A59D-4414-BDE5-9F96EA1BB3A4}"/>
              </a:ext>
            </a:extLst>
          </p:cNvPr>
          <p:cNvSpPr>
            <a:spLocks noGrp="1"/>
          </p:cNvSpPr>
          <p:nvPr>
            <p:ph type="title"/>
          </p:nvPr>
        </p:nvSpPr>
        <p:spPr/>
        <p:txBody>
          <a:bodyPr/>
          <a:lstStyle/>
          <a:p>
            <a:r>
              <a:rPr lang="en-US" dirty="0"/>
              <a:t>Functional Resume Example</a:t>
            </a:r>
          </a:p>
        </p:txBody>
      </p:sp>
      <p:pic>
        <p:nvPicPr>
          <p:cNvPr id="7" name="Content Placeholder 6">
            <a:extLst>
              <a:ext uri="{FF2B5EF4-FFF2-40B4-BE49-F238E27FC236}">
                <a16:creationId xmlns:a16="http://schemas.microsoft.com/office/drawing/2014/main" id="{6D830868-933D-4013-B818-99A68C834E59}"/>
              </a:ext>
            </a:extLst>
          </p:cNvPr>
          <p:cNvPicPr>
            <a:picLocks noGrp="1" noChangeAspect="1"/>
          </p:cNvPicPr>
          <p:nvPr>
            <p:ph sz="half" idx="1"/>
          </p:nvPr>
        </p:nvPicPr>
        <p:blipFill>
          <a:blip r:embed="rId3"/>
          <a:stretch>
            <a:fillRect/>
          </a:stretch>
        </p:blipFill>
        <p:spPr>
          <a:xfrm>
            <a:off x="849507" y="1825625"/>
            <a:ext cx="3726793" cy="4351338"/>
          </a:xfrm>
          <a:prstGeom prst="rect">
            <a:avLst/>
          </a:prstGeom>
        </p:spPr>
      </p:pic>
      <p:sp>
        <p:nvSpPr>
          <p:cNvPr id="5" name="Date Placeholder 4">
            <a:extLst>
              <a:ext uri="{FF2B5EF4-FFF2-40B4-BE49-F238E27FC236}">
                <a16:creationId xmlns:a16="http://schemas.microsoft.com/office/drawing/2014/main" id="{16BD1472-3DA6-4FE6-8D04-CCAC54C3DDC4}"/>
              </a:ext>
            </a:extLst>
          </p:cNvPr>
          <p:cNvSpPr>
            <a:spLocks noGrp="1"/>
          </p:cNvSpPr>
          <p:nvPr>
            <p:ph type="dt" sz="half" idx="10"/>
          </p:nvPr>
        </p:nvSpPr>
        <p:spPr/>
        <p:txBody>
          <a:bodyPr/>
          <a:lstStyle/>
          <a:p>
            <a:r>
              <a:rPr lang="en-US" dirty="0"/>
              <a:t>March 2022</a:t>
            </a:r>
          </a:p>
        </p:txBody>
      </p:sp>
      <p:sp>
        <p:nvSpPr>
          <p:cNvPr id="6" name="Slide Number Placeholder 5">
            <a:extLst>
              <a:ext uri="{FF2B5EF4-FFF2-40B4-BE49-F238E27FC236}">
                <a16:creationId xmlns:a16="http://schemas.microsoft.com/office/drawing/2014/main" id="{19AC46FE-9FE4-44B7-9F2E-91B0DCD15352}"/>
              </a:ext>
            </a:extLst>
          </p:cNvPr>
          <p:cNvSpPr>
            <a:spLocks noGrp="1"/>
          </p:cNvSpPr>
          <p:nvPr>
            <p:ph type="sldNum" sz="quarter" idx="12"/>
          </p:nvPr>
        </p:nvSpPr>
        <p:spPr/>
        <p:txBody>
          <a:bodyPr/>
          <a:lstStyle/>
          <a:p>
            <a:fld id="{7370FF4D-F145-4614-AD68-287873F242EE}" type="slidenum">
              <a:rPr lang="en-US" smtClean="0"/>
              <a:t>24</a:t>
            </a:fld>
            <a:endParaRPr lang="en-US"/>
          </a:p>
        </p:txBody>
      </p:sp>
      <p:sp>
        <p:nvSpPr>
          <p:cNvPr id="8" name="Rectangle 7">
            <a:extLst>
              <a:ext uri="{FF2B5EF4-FFF2-40B4-BE49-F238E27FC236}">
                <a16:creationId xmlns:a16="http://schemas.microsoft.com/office/drawing/2014/main" id="{EA419B64-6F8C-4C85-901D-6D91FCFC9633}"/>
              </a:ext>
            </a:extLst>
          </p:cNvPr>
          <p:cNvSpPr/>
          <p:nvPr/>
        </p:nvSpPr>
        <p:spPr>
          <a:xfrm>
            <a:off x="1178805" y="4084088"/>
            <a:ext cx="3040655" cy="10277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EAC9C2C6-09CA-4B67-9004-961C9216678E}"/>
              </a:ext>
            </a:extLst>
          </p:cNvPr>
          <p:cNvSpPr>
            <a:spLocks noGrp="1"/>
          </p:cNvSpPr>
          <p:nvPr>
            <p:ph sz="half" idx="2"/>
          </p:nvPr>
        </p:nvSpPr>
        <p:spPr>
          <a:xfrm>
            <a:off x="4724400" y="1825625"/>
            <a:ext cx="6629400" cy="4351338"/>
          </a:xfrm>
        </p:spPr>
        <p:txBody>
          <a:bodyPr anchor="ctr">
            <a:normAutofit fontScale="77500" lnSpcReduction="20000"/>
          </a:bodyPr>
          <a:lstStyle/>
          <a:p>
            <a:pPr marL="0" marR="0" indent="0">
              <a:lnSpc>
                <a:spcPct val="107000"/>
              </a:lnSpc>
              <a:spcBef>
                <a:spcPts val="0"/>
              </a:spcBef>
              <a:spcAft>
                <a:spcPts val="800"/>
              </a:spcAft>
              <a:buNone/>
            </a:pPr>
            <a:r>
              <a:rPr lang="en-US" sz="3200" b="1" dirty="0">
                <a:latin typeface="Arial" panose="020B0604020202020204" pitchFamily="34" charset="0"/>
                <a:ea typeface="Calibri" panose="020F0502020204030204" pitchFamily="34" charset="0"/>
                <a:cs typeface="Times New Roman" panose="02020603050405020304" pitchFamily="18" charset="0"/>
              </a:rPr>
              <a:t>SALES MANAGEMENT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tabLst>
                <a:tab pos="457200" algn="l"/>
              </a:tabLst>
            </a:pPr>
            <a:r>
              <a:rPr lang="en-US" dirty="0">
                <a:latin typeface="Arial" panose="020B0604020202020204" pitchFamily="34" charset="0"/>
                <a:ea typeface="Calibri" panose="020F0502020204030204" pitchFamily="34" charset="0"/>
                <a:cs typeface="Times New Roman" panose="02020603050405020304" pitchFamily="18" charset="0"/>
              </a:rPr>
              <a:t>Instrumental in achieving the “Outstanding Performance Club” award for the office and many internal accolades for generating over $ 7.5M in sales vs. a $4M quota.</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tabLst>
                <a:tab pos="457200" algn="l"/>
              </a:tabLst>
            </a:pPr>
            <a:r>
              <a:rPr lang="en-US" dirty="0">
                <a:latin typeface="Arial" panose="020B0604020202020204" pitchFamily="34" charset="0"/>
                <a:ea typeface="Calibri" panose="020F0502020204030204" pitchFamily="34" charset="0"/>
                <a:cs typeface="Times New Roman" panose="02020603050405020304" pitchFamily="18" charset="0"/>
              </a:rPr>
              <a:t>Created a Target Account program that closed a three-year, $ 2.5M contract with Apria Healthcare, the first new major account in two years.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tabLst>
                <a:tab pos="457200" algn="l"/>
              </a:tabLst>
            </a:pPr>
            <a:r>
              <a:rPr lang="en-US" dirty="0">
                <a:latin typeface="Arial" panose="020B0604020202020204" pitchFamily="34" charset="0"/>
                <a:ea typeface="Calibri" panose="020F0502020204030204" pitchFamily="34" charset="0"/>
                <a:cs typeface="Times New Roman" panose="02020603050405020304" pitchFamily="18" charset="0"/>
              </a:rPr>
              <a:t>Directed and coordinated six sales representatives in using innovative ideas and cross-selling the full product mix which generated $1.35M in additional sales the first 15 months.</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512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82073-A59D-4414-BDE5-9F96EA1BB3A4}"/>
              </a:ext>
            </a:extLst>
          </p:cNvPr>
          <p:cNvSpPr>
            <a:spLocks noGrp="1"/>
          </p:cNvSpPr>
          <p:nvPr>
            <p:ph type="title"/>
          </p:nvPr>
        </p:nvSpPr>
        <p:spPr/>
        <p:txBody>
          <a:bodyPr/>
          <a:lstStyle/>
          <a:p>
            <a:r>
              <a:rPr lang="en-US" dirty="0"/>
              <a:t>Functional Resume Example</a:t>
            </a:r>
          </a:p>
        </p:txBody>
      </p:sp>
      <p:pic>
        <p:nvPicPr>
          <p:cNvPr id="7" name="Content Placeholder 6">
            <a:extLst>
              <a:ext uri="{FF2B5EF4-FFF2-40B4-BE49-F238E27FC236}">
                <a16:creationId xmlns:a16="http://schemas.microsoft.com/office/drawing/2014/main" id="{6D830868-933D-4013-B818-99A68C834E59}"/>
              </a:ext>
            </a:extLst>
          </p:cNvPr>
          <p:cNvPicPr>
            <a:picLocks noGrp="1" noChangeAspect="1"/>
          </p:cNvPicPr>
          <p:nvPr>
            <p:ph sz="half" idx="1"/>
          </p:nvPr>
        </p:nvPicPr>
        <p:blipFill>
          <a:blip r:embed="rId3"/>
          <a:stretch>
            <a:fillRect/>
          </a:stretch>
        </p:blipFill>
        <p:spPr>
          <a:xfrm>
            <a:off x="849507" y="1825625"/>
            <a:ext cx="3726793" cy="4351338"/>
          </a:xfrm>
          <a:prstGeom prst="rect">
            <a:avLst/>
          </a:prstGeom>
        </p:spPr>
      </p:pic>
      <p:sp>
        <p:nvSpPr>
          <p:cNvPr id="5" name="Date Placeholder 4">
            <a:extLst>
              <a:ext uri="{FF2B5EF4-FFF2-40B4-BE49-F238E27FC236}">
                <a16:creationId xmlns:a16="http://schemas.microsoft.com/office/drawing/2014/main" id="{16BD1472-3DA6-4FE6-8D04-CCAC54C3DDC4}"/>
              </a:ext>
            </a:extLst>
          </p:cNvPr>
          <p:cNvSpPr>
            <a:spLocks noGrp="1"/>
          </p:cNvSpPr>
          <p:nvPr>
            <p:ph type="dt" sz="half" idx="10"/>
          </p:nvPr>
        </p:nvSpPr>
        <p:spPr/>
        <p:txBody>
          <a:bodyPr/>
          <a:lstStyle/>
          <a:p>
            <a:r>
              <a:rPr lang="en-US" dirty="0"/>
              <a:t>March 2022</a:t>
            </a:r>
          </a:p>
        </p:txBody>
      </p:sp>
      <p:sp>
        <p:nvSpPr>
          <p:cNvPr id="6" name="Slide Number Placeholder 5">
            <a:extLst>
              <a:ext uri="{FF2B5EF4-FFF2-40B4-BE49-F238E27FC236}">
                <a16:creationId xmlns:a16="http://schemas.microsoft.com/office/drawing/2014/main" id="{19AC46FE-9FE4-44B7-9F2E-91B0DCD15352}"/>
              </a:ext>
            </a:extLst>
          </p:cNvPr>
          <p:cNvSpPr>
            <a:spLocks noGrp="1"/>
          </p:cNvSpPr>
          <p:nvPr>
            <p:ph type="sldNum" sz="quarter" idx="12"/>
          </p:nvPr>
        </p:nvSpPr>
        <p:spPr/>
        <p:txBody>
          <a:bodyPr/>
          <a:lstStyle/>
          <a:p>
            <a:fld id="{7370FF4D-F145-4614-AD68-287873F242EE}" type="slidenum">
              <a:rPr lang="en-US" smtClean="0"/>
              <a:t>25</a:t>
            </a:fld>
            <a:endParaRPr lang="en-US"/>
          </a:p>
        </p:txBody>
      </p:sp>
      <p:sp>
        <p:nvSpPr>
          <p:cNvPr id="8" name="Rectangle 7">
            <a:extLst>
              <a:ext uri="{FF2B5EF4-FFF2-40B4-BE49-F238E27FC236}">
                <a16:creationId xmlns:a16="http://schemas.microsoft.com/office/drawing/2014/main" id="{EA419B64-6F8C-4C85-901D-6D91FCFC9633}"/>
              </a:ext>
            </a:extLst>
          </p:cNvPr>
          <p:cNvSpPr/>
          <p:nvPr/>
        </p:nvSpPr>
        <p:spPr>
          <a:xfrm>
            <a:off x="1178805" y="5108659"/>
            <a:ext cx="3040655" cy="9616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AD844C08-EB8C-4C5D-A8BD-93BDCF4A6C2E}"/>
              </a:ext>
            </a:extLst>
          </p:cNvPr>
          <p:cNvSpPr>
            <a:spLocks noGrp="1"/>
          </p:cNvSpPr>
          <p:nvPr>
            <p:ph sz="half" idx="2"/>
          </p:nvPr>
        </p:nvSpPr>
        <p:spPr>
          <a:xfrm>
            <a:off x="4724399" y="1825625"/>
            <a:ext cx="7118733" cy="4351338"/>
          </a:xfrm>
        </p:spPr>
        <p:txBody>
          <a:bodyPr anchor="ctr">
            <a:normAutofit fontScale="92500" lnSpcReduction="10000"/>
          </a:bodyPr>
          <a:lstStyle/>
          <a:p>
            <a:pPr marL="0" marR="0" indent="0">
              <a:lnSpc>
                <a:spcPct val="107000"/>
              </a:lnSpc>
              <a:spcBef>
                <a:spcPts val="0"/>
              </a:spcBef>
              <a:spcAft>
                <a:spcPts val="800"/>
              </a:spcAft>
              <a:buNone/>
            </a:pPr>
            <a:r>
              <a:rPr lang="en-US" sz="3200" b="1" dirty="0">
                <a:latin typeface="Arial" panose="020B0604020202020204" pitchFamily="34" charset="0"/>
                <a:ea typeface="Calibri" panose="020F0502020204030204" pitchFamily="34" charset="0"/>
                <a:cs typeface="Times New Roman" panose="02020603050405020304" pitchFamily="18" charset="0"/>
              </a:rPr>
              <a:t>PROFESSIONAL EXPERIENCE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tabLst>
                <a:tab pos="5943600" algn="r"/>
              </a:tabLst>
            </a:pPr>
            <a:r>
              <a:rPr lang="en-US" dirty="0">
                <a:latin typeface="Arial" panose="020B0604020202020204" pitchFamily="34" charset="0"/>
                <a:ea typeface="Calibri" panose="020F0502020204030204" pitchFamily="34" charset="0"/>
                <a:cs typeface="Times New Roman" panose="02020603050405020304" pitchFamily="18" charset="0"/>
              </a:rPr>
              <a:t>Minuteman Press – Irvine Sales &amp; Marketing Manager	  2012 – 2016</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tabLst>
                <a:tab pos="5943600" algn="r"/>
              </a:tabLst>
            </a:pPr>
            <a:r>
              <a:rPr lang="en-US" dirty="0" err="1">
                <a:latin typeface="Arial" panose="020B0604020202020204" pitchFamily="34" charset="0"/>
                <a:ea typeface="Calibri" panose="020F0502020204030204" pitchFamily="34" charset="0"/>
                <a:cs typeface="Times New Roman" panose="02020603050405020304" pitchFamily="18" charset="0"/>
              </a:rPr>
              <a:t>Stratacom</a:t>
            </a:r>
            <a:r>
              <a:rPr lang="en-US" dirty="0">
                <a:latin typeface="Arial" panose="020B0604020202020204" pitchFamily="34" charset="0"/>
                <a:ea typeface="Calibri" panose="020F0502020204030204" pitchFamily="34" charset="0"/>
                <a:cs typeface="Times New Roman" panose="02020603050405020304" pitchFamily="18" charset="0"/>
              </a:rPr>
              <a:t> – Account Executive	   2008 – 2012</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tabLst>
                <a:tab pos="5943600" algn="r"/>
              </a:tabLst>
            </a:pPr>
            <a:r>
              <a:rPr lang="en-US" dirty="0">
                <a:latin typeface="Arial" panose="020B0604020202020204" pitchFamily="34" charset="0"/>
                <a:ea typeface="Calibri" panose="020F0502020204030204" pitchFamily="34" charset="0"/>
                <a:cs typeface="Times New Roman" panose="02020603050405020304" pitchFamily="18" charset="0"/>
              </a:rPr>
              <a:t>Standard Register Co. – Asst. Regional Sales Manager	2005 – 2008</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3200" b="1" dirty="0">
                <a:latin typeface="Arial" panose="020B0604020202020204" pitchFamily="34" charset="0"/>
                <a:ea typeface="Calibri" panose="020F0502020204030204" pitchFamily="34" charset="0"/>
                <a:cs typeface="Times New Roman" panose="02020603050405020304" pitchFamily="18" charset="0"/>
              </a:rPr>
              <a:t>EDUCATION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dirty="0">
                <a:latin typeface="Arial" panose="020B0604020202020204" pitchFamily="34" charset="0"/>
                <a:ea typeface="Calibri" panose="020F0502020204030204" pitchFamily="34" charset="0"/>
                <a:cs typeface="Times New Roman" panose="02020603050405020304" pitchFamily="18" charset="0"/>
              </a:rPr>
              <a:t>BS, Business Administration. Major in Marketing, San Diego State University</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364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39BA5-F87B-4696-B237-71C3F7B6DC49}"/>
              </a:ext>
            </a:extLst>
          </p:cNvPr>
          <p:cNvSpPr>
            <a:spLocks noGrp="1"/>
          </p:cNvSpPr>
          <p:nvPr>
            <p:ph type="title"/>
          </p:nvPr>
        </p:nvSpPr>
        <p:spPr/>
        <p:txBody>
          <a:bodyPr/>
          <a:lstStyle/>
          <a:p>
            <a:r>
              <a:rPr lang="en-US" dirty="0"/>
              <a:t>Combination Resume Example</a:t>
            </a:r>
          </a:p>
        </p:txBody>
      </p:sp>
      <p:pic>
        <p:nvPicPr>
          <p:cNvPr id="7" name="Content Placeholder 6">
            <a:extLst>
              <a:ext uri="{FF2B5EF4-FFF2-40B4-BE49-F238E27FC236}">
                <a16:creationId xmlns:a16="http://schemas.microsoft.com/office/drawing/2014/main" id="{7A11000B-8249-4152-ACF0-5E0541EC4430}"/>
              </a:ext>
            </a:extLst>
          </p:cNvPr>
          <p:cNvPicPr>
            <a:picLocks noGrp="1" noChangeAspect="1"/>
          </p:cNvPicPr>
          <p:nvPr>
            <p:ph sz="half" idx="1"/>
          </p:nvPr>
        </p:nvPicPr>
        <p:blipFill>
          <a:blip r:embed="rId3"/>
          <a:stretch>
            <a:fillRect/>
          </a:stretch>
        </p:blipFill>
        <p:spPr>
          <a:xfrm>
            <a:off x="828599" y="1825625"/>
            <a:ext cx="3372008" cy="4351338"/>
          </a:xfrm>
          <a:prstGeom prst="rect">
            <a:avLst/>
          </a:prstGeom>
        </p:spPr>
      </p:pic>
      <p:sp>
        <p:nvSpPr>
          <p:cNvPr id="4" name="Content Placeholder 3">
            <a:extLst>
              <a:ext uri="{FF2B5EF4-FFF2-40B4-BE49-F238E27FC236}">
                <a16:creationId xmlns:a16="http://schemas.microsoft.com/office/drawing/2014/main" id="{EFECD961-32E4-412E-A3E3-9DB46171E713}"/>
              </a:ext>
            </a:extLst>
          </p:cNvPr>
          <p:cNvSpPr>
            <a:spLocks noGrp="1"/>
          </p:cNvSpPr>
          <p:nvPr>
            <p:ph sz="half" idx="2"/>
          </p:nvPr>
        </p:nvSpPr>
        <p:spPr>
          <a:xfrm>
            <a:off x="4724399" y="1825625"/>
            <a:ext cx="6898395" cy="4351338"/>
          </a:xfrm>
        </p:spPr>
        <p:txBody>
          <a:bodyPr anchor="ctr">
            <a:normAutofit fontScale="70000" lnSpcReduction="20000"/>
          </a:bodyPr>
          <a:lstStyle/>
          <a:p>
            <a:pPr marL="0" marR="0" indent="0" algn="ctr">
              <a:lnSpc>
                <a:spcPct val="107000"/>
              </a:lnSpc>
              <a:spcBef>
                <a:spcPts val="0"/>
              </a:spcBef>
              <a:spcAft>
                <a:spcPts val="800"/>
              </a:spcAft>
              <a:buNone/>
            </a:pPr>
            <a:r>
              <a:rPr lang="en-US" sz="4400" b="1" dirty="0">
                <a:latin typeface="Arial" panose="020B0604020202020204" pitchFamily="34" charset="0"/>
                <a:ea typeface="Calibri" panose="020F0502020204030204" pitchFamily="34" charset="0"/>
                <a:cs typeface="Times New Roman" panose="02020603050405020304" pitchFamily="18" charset="0"/>
              </a:rPr>
              <a:t>Cindy </a:t>
            </a:r>
            <a:r>
              <a:rPr lang="en-US" sz="4400" b="1" dirty="0" err="1">
                <a:latin typeface="Arial" panose="020B0604020202020204" pitchFamily="34" charset="0"/>
                <a:ea typeface="Calibri" panose="020F0502020204030204" pitchFamily="34" charset="0"/>
                <a:cs typeface="Times New Roman" panose="02020603050405020304" pitchFamily="18" charset="0"/>
              </a:rPr>
              <a:t>Manfield</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dirty="0">
                <a:latin typeface="Arial" panose="020B0604020202020204" pitchFamily="34" charset="0"/>
                <a:ea typeface="Calibri" panose="020F0502020204030204" pitchFamily="34" charset="0"/>
                <a:cs typeface="Times New Roman" panose="02020603050405020304" pitchFamily="18" charset="0"/>
              </a:rPr>
              <a:t>(714) 555-5555 | cindy.manfield@gmail.com</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3200" b="1" dirty="0">
                <a:latin typeface="Arial" panose="020B0604020202020204" pitchFamily="34" charset="0"/>
                <a:ea typeface="Calibri" panose="020F0502020204030204" pitchFamily="34" charset="0"/>
                <a:cs typeface="Times New Roman" panose="02020603050405020304" pitchFamily="18" charset="0"/>
              </a:rPr>
              <a:t>QUALIFICATIONS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dirty="0">
                <a:latin typeface="Arial" panose="020B0604020202020204" pitchFamily="34" charset="0"/>
                <a:ea typeface="Calibri" panose="020F0502020204030204" pitchFamily="34" charset="0"/>
                <a:cs typeface="Times New Roman" panose="02020603050405020304" pitchFamily="18" charset="0"/>
              </a:rPr>
              <a:t>Process Engineering Professional with proven success innovating new processes which revolutionize business practices.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tabLst>
                <a:tab pos="457200" algn="l"/>
              </a:tabLst>
            </a:pPr>
            <a:r>
              <a:rPr lang="en-US" dirty="0">
                <a:latin typeface="Arial" panose="020B0604020202020204" pitchFamily="34" charset="0"/>
                <a:ea typeface="Calibri" panose="020F0502020204030204" pitchFamily="34" charset="0"/>
                <a:cs typeface="Times New Roman" panose="02020603050405020304" pitchFamily="18" charset="0"/>
              </a:rPr>
              <a:t> Developed and implemented cross-functional systems which resulted in an   80% increase in the multi-customer manufacturing process at </a:t>
            </a:r>
            <a:r>
              <a:rPr lang="en-US" i="1" dirty="0">
                <a:latin typeface="Arial" panose="020B0604020202020204" pitchFamily="34" charset="0"/>
                <a:ea typeface="Calibri" panose="020F0502020204030204" pitchFamily="34" charset="0"/>
                <a:cs typeface="Times New Roman" panose="02020603050405020304" pitchFamily="18" charset="0"/>
              </a:rPr>
              <a:t>Jazz Semiconductor, Inc.</a:t>
            </a: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tabLst>
                <a:tab pos="457200" algn="l"/>
              </a:tabLst>
            </a:pPr>
            <a:r>
              <a:rPr lang="en-US" b="1" dirty="0">
                <a:latin typeface="Arial" panose="020B0604020202020204" pitchFamily="34" charset="0"/>
                <a:ea typeface="Calibri" panose="020F0502020204030204" pitchFamily="34" charset="0"/>
                <a:cs typeface="Times New Roman" panose="02020603050405020304" pitchFamily="18" charset="0"/>
              </a:rPr>
              <a:t> </a:t>
            </a:r>
            <a:r>
              <a:rPr lang="en-US" dirty="0">
                <a:latin typeface="Arial" panose="020B0604020202020204" pitchFamily="34" charset="0"/>
                <a:ea typeface="Calibri" panose="020F0502020204030204" pitchFamily="34" charset="0"/>
                <a:cs typeface="Times New Roman" panose="02020603050405020304" pitchFamily="18" charset="0"/>
              </a:rPr>
              <a:t>Increased order processing 30% by analyzing, defining, and documenting an optimal customer order procedure</a:t>
            </a:r>
            <a:r>
              <a:rPr lang="en-US" b="1" dirty="0">
                <a:latin typeface="Arial" panose="020B0604020202020204" pitchFamily="34"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Date Placeholder 4">
            <a:extLst>
              <a:ext uri="{FF2B5EF4-FFF2-40B4-BE49-F238E27FC236}">
                <a16:creationId xmlns:a16="http://schemas.microsoft.com/office/drawing/2014/main" id="{D20378E6-22EA-4EA8-9A53-AF80ADB38C0F}"/>
              </a:ext>
            </a:extLst>
          </p:cNvPr>
          <p:cNvSpPr>
            <a:spLocks noGrp="1"/>
          </p:cNvSpPr>
          <p:nvPr>
            <p:ph type="dt" sz="half" idx="10"/>
          </p:nvPr>
        </p:nvSpPr>
        <p:spPr/>
        <p:txBody>
          <a:bodyPr/>
          <a:lstStyle/>
          <a:p>
            <a:r>
              <a:rPr lang="en-US" dirty="0"/>
              <a:t>March 2022</a:t>
            </a:r>
          </a:p>
        </p:txBody>
      </p:sp>
      <p:sp>
        <p:nvSpPr>
          <p:cNvPr id="6" name="Slide Number Placeholder 5">
            <a:extLst>
              <a:ext uri="{FF2B5EF4-FFF2-40B4-BE49-F238E27FC236}">
                <a16:creationId xmlns:a16="http://schemas.microsoft.com/office/drawing/2014/main" id="{B16FFA7D-A790-4726-A583-073BDF439881}"/>
              </a:ext>
            </a:extLst>
          </p:cNvPr>
          <p:cNvSpPr>
            <a:spLocks noGrp="1"/>
          </p:cNvSpPr>
          <p:nvPr>
            <p:ph type="sldNum" sz="quarter" idx="12"/>
          </p:nvPr>
        </p:nvSpPr>
        <p:spPr/>
        <p:txBody>
          <a:bodyPr/>
          <a:lstStyle/>
          <a:p>
            <a:fld id="{7370FF4D-F145-4614-AD68-287873F242EE}" type="slidenum">
              <a:rPr lang="en-US" smtClean="0"/>
              <a:t>26</a:t>
            </a:fld>
            <a:endParaRPr lang="en-US"/>
          </a:p>
        </p:txBody>
      </p:sp>
      <p:sp>
        <p:nvSpPr>
          <p:cNvPr id="8" name="Rectangle 7">
            <a:extLst>
              <a:ext uri="{FF2B5EF4-FFF2-40B4-BE49-F238E27FC236}">
                <a16:creationId xmlns:a16="http://schemas.microsoft.com/office/drawing/2014/main" id="{C37BAC75-DF8B-4328-A5CD-DE761FD13EBE}"/>
              </a:ext>
            </a:extLst>
          </p:cNvPr>
          <p:cNvSpPr/>
          <p:nvPr/>
        </p:nvSpPr>
        <p:spPr>
          <a:xfrm>
            <a:off x="1046601" y="1825625"/>
            <a:ext cx="3040655" cy="11599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216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39BA5-F87B-4696-B237-71C3F7B6DC49}"/>
              </a:ext>
            </a:extLst>
          </p:cNvPr>
          <p:cNvSpPr>
            <a:spLocks noGrp="1"/>
          </p:cNvSpPr>
          <p:nvPr>
            <p:ph type="title"/>
          </p:nvPr>
        </p:nvSpPr>
        <p:spPr/>
        <p:txBody>
          <a:bodyPr/>
          <a:lstStyle/>
          <a:p>
            <a:r>
              <a:rPr lang="en-US" dirty="0"/>
              <a:t>Combination Resume Example</a:t>
            </a:r>
          </a:p>
        </p:txBody>
      </p:sp>
      <p:pic>
        <p:nvPicPr>
          <p:cNvPr id="7" name="Content Placeholder 6">
            <a:extLst>
              <a:ext uri="{FF2B5EF4-FFF2-40B4-BE49-F238E27FC236}">
                <a16:creationId xmlns:a16="http://schemas.microsoft.com/office/drawing/2014/main" id="{7A11000B-8249-4152-ACF0-5E0541EC4430}"/>
              </a:ext>
            </a:extLst>
          </p:cNvPr>
          <p:cNvPicPr>
            <a:picLocks noGrp="1" noChangeAspect="1"/>
          </p:cNvPicPr>
          <p:nvPr>
            <p:ph sz="half" idx="1"/>
          </p:nvPr>
        </p:nvPicPr>
        <p:blipFill>
          <a:blip r:embed="rId3"/>
          <a:stretch>
            <a:fillRect/>
          </a:stretch>
        </p:blipFill>
        <p:spPr>
          <a:xfrm>
            <a:off x="828599" y="1825625"/>
            <a:ext cx="3372008" cy="4351338"/>
          </a:xfrm>
          <a:prstGeom prst="rect">
            <a:avLst/>
          </a:prstGeom>
        </p:spPr>
      </p:pic>
      <p:sp>
        <p:nvSpPr>
          <p:cNvPr id="4" name="Content Placeholder 3">
            <a:extLst>
              <a:ext uri="{FF2B5EF4-FFF2-40B4-BE49-F238E27FC236}">
                <a16:creationId xmlns:a16="http://schemas.microsoft.com/office/drawing/2014/main" id="{EFECD961-32E4-412E-A3E3-9DB46171E713}"/>
              </a:ext>
            </a:extLst>
          </p:cNvPr>
          <p:cNvSpPr>
            <a:spLocks noGrp="1"/>
          </p:cNvSpPr>
          <p:nvPr>
            <p:ph sz="half" idx="2"/>
          </p:nvPr>
        </p:nvSpPr>
        <p:spPr>
          <a:xfrm>
            <a:off x="4724399" y="1825625"/>
            <a:ext cx="6898395" cy="4351338"/>
          </a:xfrm>
        </p:spPr>
        <p:txBody>
          <a:bodyPr anchor="ctr">
            <a:normAutofit fontScale="47500" lnSpcReduction="20000"/>
          </a:bodyPr>
          <a:lstStyle/>
          <a:p>
            <a:pPr marL="0" marR="0" indent="0">
              <a:lnSpc>
                <a:spcPct val="107000"/>
              </a:lnSpc>
              <a:spcBef>
                <a:spcPts val="0"/>
              </a:spcBef>
              <a:spcAft>
                <a:spcPts val="800"/>
              </a:spcAft>
              <a:buNone/>
            </a:pPr>
            <a:r>
              <a:rPr lang="en-US" sz="4800" b="1" dirty="0">
                <a:latin typeface="Arial" panose="020B0604020202020204" pitchFamily="34" charset="0"/>
                <a:ea typeface="Calibri" panose="020F0502020204030204" pitchFamily="34" charset="0"/>
                <a:cs typeface="Times New Roman" panose="02020603050405020304" pitchFamily="18" charset="0"/>
              </a:rPr>
              <a:t>CAREER ACCOMPLISHMENTS</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800"/>
              </a:spcAft>
              <a:tabLst>
                <a:tab pos="457200" algn="l"/>
              </a:tabLst>
            </a:pPr>
            <a:r>
              <a:rPr lang="en-US" sz="4400" dirty="0">
                <a:latin typeface="Arial" panose="020B0604020202020204" pitchFamily="34" charset="0"/>
                <a:ea typeface="Calibri" panose="020F0502020204030204" pitchFamily="34" charset="0"/>
                <a:cs typeface="Times New Roman" panose="02020603050405020304" pitchFamily="18" charset="0"/>
              </a:rPr>
              <a:t>At Jazz Semiconductor, reduced manufacturing process cycle time 20% and increased repeatability 50% through the creation of a project management database and 2 new effective and efficient manufacturing processes.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800"/>
              </a:spcAft>
              <a:tabLst>
                <a:tab pos="457200" algn="l"/>
              </a:tabLst>
            </a:pPr>
            <a:r>
              <a:rPr lang="en-US" sz="4400" dirty="0">
                <a:latin typeface="Arial" panose="020B0604020202020204" pitchFamily="34" charset="0"/>
                <a:ea typeface="Calibri" panose="020F0502020204030204" pitchFamily="34" charset="0"/>
                <a:cs typeface="Times New Roman" panose="02020603050405020304" pitchFamily="18" charset="0"/>
              </a:rPr>
              <a:t>Designed process documentation framework for the entire organization which resulted in ISO 9001 compliance certification.</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800"/>
              </a:spcAft>
              <a:tabLst>
                <a:tab pos="457200" algn="l"/>
              </a:tabLst>
            </a:pPr>
            <a:r>
              <a:rPr lang="en-US" sz="4400" dirty="0">
                <a:latin typeface="Arial" panose="020B0604020202020204" pitchFamily="34" charset="0"/>
                <a:ea typeface="Calibri" panose="020F0502020204030204" pitchFamily="34" charset="0"/>
                <a:cs typeface="Times New Roman" panose="02020603050405020304" pitchFamily="18" charset="0"/>
              </a:rPr>
              <a:t>Reduced internal software customizations by 90% through identification and elimination of unnecessary software functionalities, resulting in a $150,000 per year cost reduction for external technical support costs.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Date Placeholder 4">
            <a:extLst>
              <a:ext uri="{FF2B5EF4-FFF2-40B4-BE49-F238E27FC236}">
                <a16:creationId xmlns:a16="http://schemas.microsoft.com/office/drawing/2014/main" id="{D20378E6-22EA-4EA8-9A53-AF80ADB38C0F}"/>
              </a:ext>
            </a:extLst>
          </p:cNvPr>
          <p:cNvSpPr>
            <a:spLocks noGrp="1"/>
          </p:cNvSpPr>
          <p:nvPr>
            <p:ph type="dt" sz="half" idx="10"/>
          </p:nvPr>
        </p:nvSpPr>
        <p:spPr/>
        <p:txBody>
          <a:bodyPr/>
          <a:lstStyle/>
          <a:p>
            <a:r>
              <a:rPr lang="en-US" dirty="0"/>
              <a:t>March 2022</a:t>
            </a:r>
          </a:p>
        </p:txBody>
      </p:sp>
      <p:sp>
        <p:nvSpPr>
          <p:cNvPr id="6" name="Slide Number Placeholder 5">
            <a:extLst>
              <a:ext uri="{FF2B5EF4-FFF2-40B4-BE49-F238E27FC236}">
                <a16:creationId xmlns:a16="http://schemas.microsoft.com/office/drawing/2014/main" id="{B16FFA7D-A790-4726-A583-073BDF439881}"/>
              </a:ext>
            </a:extLst>
          </p:cNvPr>
          <p:cNvSpPr>
            <a:spLocks noGrp="1"/>
          </p:cNvSpPr>
          <p:nvPr>
            <p:ph type="sldNum" sz="quarter" idx="12"/>
          </p:nvPr>
        </p:nvSpPr>
        <p:spPr/>
        <p:txBody>
          <a:bodyPr/>
          <a:lstStyle/>
          <a:p>
            <a:fld id="{7370FF4D-F145-4614-AD68-287873F242EE}" type="slidenum">
              <a:rPr lang="en-US" smtClean="0"/>
              <a:t>27</a:t>
            </a:fld>
            <a:endParaRPr lang="en-US"/>
          </a:p>
        </p:txBody>
      </p:sp>
      <p:sp>
        <p:nvSpPr>
          <p:cNvPr id="8" name="Rectangle 7">
            <a:extLst>
              <a:ext uri="{FF2B5EF4-FFF2-40B4-BE49-F238E27FC236}">
                <a16:creationId xmlns:a16="http://schemas.microsoft.com/office/drawing/2014/main" id="{C37BAC75-DF8B-4328-A5CD-DE761FD13EBE}"/>
              </a:ext>
            </a:extLst>
          </p:cNvPr>
          <p:cNvSpPr/>
          <p:nvPr/>
        </p:nvSpPr>
        <p:spPr>
          <a:xfrm>
            <a:off x="1046601" y="3004429"/>
            <a:ext cx="3040655" cy="9285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021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39BA5-F87B-4696-B237-71C3F7B6DC49}"/>
              </a:ext>
            </a:extLst>
          </p:cNvPr>
          <p:cNvSpPr>
            <a:spLocks noGrp="1"/>
          </p:cNvSpPr>
          <p:nvPr>
            <p:ph type="title"/>
          </p:nvPr>
        </p:nvSpPr>
        <p:spPr/>
        <p:txBody>
          <a:bodyPr/>
          <a:lstStyle/>
          <a:p>
            <a:r>
              <a:rPr lang="en-US" dirty="0"/>
              <a:t>Combination Resume Example</a:t>
            </a:r>
          </a:p>
        </p:txBody>
      </p:sp>
      <p:pic>
        <p:nvPicPr>
          <p:cNvPr id="7" name="Content Placeholder 6">
            <a:extLst>
              <a:ext uri="{FF2B5EF4-FFF2-40B4-BE49-F238E27FC236}">
                <a16:creationId xmlns:a16="http://schemas.microsoft.com/office/drawing/2014/main" id="{7A11000B-8249-4152-ACF0-5E0541EC4430}"/>
              </a:ext>
            </a:extLst>
          </p:cNvPr>
          <p:cNvPicPr>
            <a:picLocks noGrp="1" noChangeAspect="1"/>
          </p:cNvPicPr>
          <p:nvPr>
            <p:ph sz="half" idx="1"/>
          </p:nvPr>
        </p:nvPicPr>
        <p:blipFill>
          <a:blip r:embed="rId3"/>
          <a:stretch>
            <a:fillRect/>
          </a:stretch>
        </p:blipFill>
        <p:spPr>
          <a:xfrm>
            <a:off x="828599" y="1825625"/>
            <a:ext cx="3372008" cy="4351338"/>
          </a:xfrm>
          <a:prstGeom prst="rect">
            <a:avLst/>
          </a:prstGeom>
        </p:spPr>
      </p:pic>
      <p:sp>
        <p:nvSpPr>
          <p:cNvPr id="4" name="Content Placeholder 3">
            <a:extLst>
              <a:ext uri="{FF2B5EF4-FFF2-40B4-BE49-F238E27FC236}">
                <a16:creationId xmlns:a16="http://schemas.microsoft.com/office/drawing/2014/main" id="{EFECD961-32E4-412E-A3E3-9DB46171E713}"/>
              </a:ext>
            </a:extLst>
          </p:cNvPr>
          <p:cNvSpPr>
            <a:spLocks noGrp="1"/>
          </p:cNvSpPr>
          <p:nvPr>
            <p:ph sz="half" idx="2"/>
          </p:nvPr>
        </p:nvSpPr>
        <p:spPr>
          <a:xfrm>
            <a:off x="4724399" y="1825625"/>
            <a:ext cx="6898395" cy="4351338"/>
          </a:xfrm>
        </p:spPr>
        <p:txBody>
          <a:bodyPr anchor="ctr">
            <a:normAutofit fontScale="85000" lnSpcReduction="20000"/>
          </a:bodyPr>
          <a:lstStyle/>
          <a:p>
            <a:pPr marL="0" indent="0">
              <a:buNone/>
            </a:pPr>
            <a:r>
              <a:rPr lang="en-US" b="1" dirty="0"/>
              <a:t>PROFESSIONAL EXPERIENCE</a:t>
            </a:r>
            <a:endParaRPr lang="en-US" dirty="0"/>
          </a:p>
          <a:p>
            <a:pPr marL="0" indent="0">
              <a:buNone/>
            </a:pPr>
            <a:r>
              <a:rPr lang="en-US" dirty="0"/>
              <a:t>JAZZ SEMICONDUCTOR, INC.	2000 – Present</a:t>
            </a:r>
          </a:p>
          <a:p>
            <a:pPr marL="0" indent="0">
              <a:buNone/>
            </a:pPr>
            <a:r>
              <a:rPr lang="en-US" i="1" dirty="0"/>
              <a:t>Quality Systems Engineer</a:t>
            </a:r>
            <a:endParaRPr lang="en-US" dirty="0"/>
          </a:p>
          <a:p>
            <a:pPr lvl="0"/>
            <a:r>
              <a:rPr lang="en-US" dirty="0"/>
              <a:t>Reinvigorated stalled project teams by regrouping team members to determine the problem scope, identifying the root cause problems, and redeploying resources.</a:t>
            </a:r>
          </a:p>
          <a:p>
            <a:pPr lvl="0"/>
            <a:r>
              <a:rPr lang="en-US" dirty="0"/>
              <a:t>Reduced process documentation time 50% by developing metrics and implementing reporting systems. </a:t>
            </a:r>
          </a:p>
          <a:p>
            <a:pPr lvl="0"/>
            <a:r>
              <a:rPr lang="en-US" dirty="0"/>
              <a:t>Created and led training on problem solving, process documentation, database usage, and root cause analysis for all levels of the organization, including executive management.</a:t>
            </a:r>
          </a:p>
        </p:txBody>
      </p:sp>
      <p:sp>
        <p:nvSpPr>
          <p:cNvPr id="5" name="Date Placeholder 4">
            <a:extLst>
              <a:ext uri="{FF2B5EF4-FFF2-40B4-BE49-F238E27FC236}">
                <a16:creationId xmlns:a16="http://schemas.microsoft.com/office/drawing/2014/main" id="{D20378E6-22EA-4EA8-9A53-AF80ADB38C0F}"/>
              </a:ext>
            </a:extLst>
          </p:cNvPr>
          <p:cNvSpPr>
            <a:spLocks noGrp="1"/>
          </p:cNvSpPr>
          <p:nvPr>
            <p:ph type="dt" sz="half" idx="10"/>
          </p:nvPr>
        </p:nvSpPr>
        <p:spPr/>
        <p:txBody>
          <a:bodyPr/>
          <a:lstStyle/>
          <a:p>
            <a:r>
              <a:rPr lang="en-US" dirty="0"/>
              <a:t>March 2022</a:t>
            </a:r>
          </a:p>
        </p:txBody>
      </p:sp>
      <p:sp>
        <p:nvSpPr>
          <p:cNvPr id="6" name="Slide Number Placeholder 5">
            <a:extLst>
              <a:ext uri="{FF2B5EF4-FFF2-40B4-BE49-F238E27FC236}">
                <a16:creationId xmlns:a16="http://schemas.microsoft.com/office/drawing/2014/main" id="{B16FFA7D-A790-4726-A583-073BDF439881}"/>
              </a:ext>
            </a:extLst>
          </p:cNvPr>
          <p:cNvSpPr>
            <a:spLocks noGrp="1"/>
          </p:cNvSpPr>
          <p:nvPr>
            <p:ph type="sldNum" sz="quarter" idx="12"/>
          </p:nvPr>
        </p:nvSpPr>
        <p:spPr/>
        <p:txBody>
          <a:bodyPr/>
          <a:lstStyle/>
          <a:p>
            <a:fld id="{7370FF4D-F145-4614-AD68-287873F242EE}" type="slidenum">
              <a:rPr lang="en-US" smtClean="0"/>
              <a:t>28</a:t>
            </a:fld>
            <a:endParaRPr lang="en-US"/>
          </a:p>
        </p:txBody>
      </p:sp>
      <p:sp>
        <p:nvSpPr>
          <p:cNvPr id="8" name="Rectangle 7">
            <a:extLst>
              <a:ext uri="{FF2B5EF4-FFF2-40B4-BE49-F238E27FC236}">
                <a16:creationId xmlns:a16="http://schemas.microsoft.com/office/drawing/2014/main" id="{C37BAC75-DF8B-4328-A5CD-DE761FD13EBE}"/>
              </a:ext>
            </a:extLst>
          </p:cNvPr>
          <p:cNvSpPr/>
          <p:nvPr/>
        </p:nvSpPr>
        <p:spPr>
          <a:xfrm>
            <a:off x="1046601" y="3929849"/>
            <a:ext cx="3040655" cy="12150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772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39BA5-F87B-4696-B237-71C3F7B6DC49}"/>
              </a:ext>
            </a:extLst>
          </p:cNvPr>
          <p:cNvSpPr>
            <a:spLocks noGrp="1"/>
          </p:cNvSpPr>
          <p:nvPr>
            <p:ph type="title"/>
          </p:nvPr>
        </p:nvSpPr>
        <p:spPr/>
        <p:txBody>
          <a:bodyPr/>
          <a:lstStyle/>
          <a:p>
            <a:r>
              <a:rPr lang="en-US" dirty="0"/>
              <a:t>Combination Resume Example</a:t>
            </a:r>
          </a:p>
        </p:txBody>
      </p:sp>
      <p:pic>
        <p:nvPicPr>
          <p:cNvPr id="7" name="Content Placeholder 6">
            <a:extLst>
              <a:ext uri="{FF2B5EF4-FFF2-40B4-BE49-F238E27FC236}">
                <a16:creationId xmlns:a16="http://schemas.microsoft.com/office/drawing/2014/main" id="{7A11000B-8249-4152-ACF0-5E0541EC4430}"/>
              </a:ext>
            </a:extLst>
          </p:cNvPr>
          <p:cNvPicPr>
            <a:picLocks noGrp="1" noChangeAspect="1"/>
          </p:cNvPicPr>
          <p:nvPr>
            <p:ph sz="half" idx="1"/>
          </p:nvPr>
        </p:nvPicPr>
        <p:blipFill>
          <a:blip r:embed="rId3"/>
          <a:stretch>
            <a:fillRect/>
          </a:stretch>
        </p:blipFill>
        <p:spPr>
          <a:xfrm>
            <a:off x="828599" y="1825625"/>
            <a:ext cx="3372008" cy="4351338"/>
          </a:xfrm>
          <a:prstGeom prst="rect">
            <a:avLst/>
          </a:prstGeom>
        </p:spPr>
      </p:pic>
      <p:sp>
        <p:nvSpPr>
          <p:cNvPr id="4" name="Content Placeholder 3">
            <a:extLst>
              <a:ext uri="{FF2B5EF4-FFF2-40B4-BE49-F238E27FC236}">
                <a16:creationId xmlns:a16="http://schemas.microsoft.com/office/drawing/2014/main" id="{EFECD961-32E4-412E-A3E3-9DB46171E713}"/>
              </a:ext>
            </a:extLst>
          </p:cNvPr>
          <p:cNvSpPr>
            <a:spLocks noGrp="1"/>
          </p:cNvSpPr>
          <p:nvPr>
            <p:ph sz="half" idx="2"/>
          </p:nvPr>
        </p:nvSpPr>
        <p:spPr>
          <a:xfrm>
            <a:off x="4724399" y="1825625"/>
            <a:ext cx="6898395" cy="4351338"/>
          </a:xfrm>
        </p:spPr>
        <p:txBody>
          <a:bodyPr anchor="ctr">
            <a:normAutofit fontScale="85000" lnSpcReduction="20000"/>
          </a:bodyPr>
          <a:lstStyle/>
          <a:p>
            <a:pPr marL="0" indent="0">
              <a:buNone/>
            </a:pPr>
            <a:r>
              <a:rPr lang="en-US" b="1" dirty="0"/>
              <a:t>EDUCATION</a:t>
            </a:r>
            <a:endParaRPr lang="en-US" dirty="0"/>
          </a:p>
          <a:p>
            <a:pPr marL="0" indent="0">
              <a:buNone/>
            </a:pPr>
            <a:r>
              <a:rPr lang="en-US" dirty="0"/>
              <a:t>CALIFORNIA STATE POLYTECHNIC UNIVERSITY, Pomona, California - </a:t>
            </a:r>
            <a:r>
              <a:rPr lang="en-US" i="1" dirty="0"/>
              <a:t>Bachelor of Science in Industrial Engineering, Minor in Total Quality Management</a:t>
            </a:r>
            <a:endParaRPr lang="en-US" dirty="0"/>
          </a:p>
          <a:p>
            <a:pPr marL="0" indent="0">
              <a:buNone/>
            </a:pPr>
            <a:r>
              <a:rPr lang="en-US" b="1" dirty="0"/>
              <a:t>PROFESSIONAL AFFILIATIONS</a:t>
            </a:r>
            <a:endParaRPr lang="en-US" dirty="0"/>
          </a:p>
          <a:p>
            <a:pPr marL="0" indent="0">
              <a:buNone/>
            </a:pPr>
            <a:r>
              <a:rPr lang="en-US" dirty="0"/>
              <a:t>American Society of Quality Section 0701:  Vice Chair, 2009-Present; Programs Committee, 2004-Present; Secretary, 2007-2009; Member 2001-Present.</a:t>
            </a:r>
          </a:p>
          <a:p>
            <a:pPr marL="0" indent="0">
              <a:buNone/>
            </a:pPr>
            <a:r>
              <a:rPr lang="en-US" dirty="0"/>
              <a:t>In2In Thinking Network:  Marketing Director, 2009-Present; Planning Committee Member, 2008-Present.</a:t>
            </a:r>
          </a:p>
        </p:txBody>
      </p:sp>
      <p:sp>
        <p:nvSpPr>
          <p:cNvPr id="5" name="Date Placeholder 4">
            <a:extLst>
              <a:ext uri="{FF2B5EF4-FFF2-40B4-BE49-F238E27FC236}">
                <a16:creationId xmlns:a16="http://schemas.microsoft.com/office/drawing/2014/main" id="{D20378E6-22EA-4EA8-9A53-AF80ADB38C0F}"/>
              </a:ext>
            </a:extLst>
          </p:cNvPr>
          <p:cNvSpPr>
            <a:spLocks noGrp="1"/>
          </p:cNvSpPr>
          <p:nvPr>
            <p:ph type="dt" sz="half" idx="10"/>
          </p:nvPr>
        </p:nvSpPr>
        <p:spPr/>
        <p:txBody>
          <a:bodyPr/>
          <a:lstStyle/>
          <a:p>
            <a:r>
              <a:rPr lang="en-US" dirty="0"/>
              <a:t>March 2022</a:t>
            </a:r>
          </a:p>
        </p:txBody>
      </p:sp>
      <p:sp>
        <p:nvSpPr>
          <p:cNvPr id="6" name="Slide Number Placeholder 5">
            <a:extLst>
              <a:ext uri="{FF2B5EF4-FFF2-40B4-BE49-F238E27FC236}">
                <a16:creationId xmlns:a16="http://schemas.microsoft.com/office/drawing/2014/main" id="{B16FFA7D-A790-4726-A583-073BDF439881}"/>
              </a:ext>
            </a:extLst>
          </p:cNvPr>
          <p:cNvSpPr>
            <a:spLocks noGrp="1"/>
          </p:cNvSpPr>
          <p:nvPr>
            <p:ph type="sldNum" sz="quarter" idx="12"/>
          </p:nvPr>
        </p:nvSpPr>
        <p:spPr/>
        <p:txBody>
          <a:bodyPr/>
          <a:lstStyle/>
          <a:p>
            <a:fld id="{7370FF4D-F145-4614-AD68-287873F242EE}" type="slidenum">
              <a:rPr lang="en-US" smtClean="0"/>
              <a:t>29</a:t>
            </a:fld>
            <a:endParaRPr lang="en-US"/>
          </a:p>
        </p:txBody>
      </p:sp>
      <p:sp>
        <p:nvSpPr>
          <p:cNvPr id="8" name="Rectangle 7">
            <a:extLst>
              <a:ext uri="{FF2B5EF4-FFF2-40B4-BE49-F238E27FC236}">
                <a16:creationId xmlns:a16="http://schemas.microsoft.com/office/drawing/2014/main" id="{C37BAC75-DF8B-4328-A5CD-DE761FD13EBE}"/>
              </a:ext>
            </a:extLst>
          </p:cNvPr>
          <p:cNvSpPr/>
          <p:nvPr/>
        </p:nvSpPr>
        <p:spPr>
          <a:xfrm>
            <a:off x="1046601" y="5130694"/>
            <a:ext cx="3040655" cy="10462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947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C8DF9-84E9-4017-8FFA-1D53EE3570B8}"/>
              </a:ext>
            </a:extLst>
          </p:cNvPr>
          <p:cNvSpPr>
            <a:spLocks noGrp="1"/>
          </p:cNvSpPr>
          <p:nvPr>
            <p:ph type="title"/>
          </p:nvPr>
        </p:nvSpPr>
        <p:spPr/>
        <p:txBody>
          <a:bodyPr/>
          <a:lstStyle/>
          <a:p>
            <a:r>
              <a:rPr lang="en-US" dirty="0"/>
              <a:t>Agenda</a:t>
            </a:r>
          </a:p>
        </p:txBody>
      </p:sp>
      <p:sp>
        <p:nvSpPr>
          <p:cNvPr id="5" name="Content Placeholder 4">
            <a:extLst>
              <a:ext uri="{FF2B5EF4-FFF2-40B4-BE49-F238E27FC236}">
                <a16:creationId xmlns:a16="http://schemas.microsoft.com/office/drawing/2014/main" id="{8F7E2D94-416D-42DB-8AD7-84F4A2DDC88D}"/>
              </a:ext>
            </a:extLst>
          </p:cNvPr>
          <p:cNvSpPr>
            <a:spLocks noGrp="1"/>
          </p:cNvSpPr>
          <p:nvPr>
            <p:ph idx="1"/>
          </p:nvPr>
        </p:nvSpPr>
        <p:spPr/>
        <p:txBody>
          <a:bodyPr/>
          <a:lstStyle/>
          <a:p>
            <a:pPr>
              <a:lnSpc>
                <a:spcPct val="200000"/>
              </a:lnSpc>
            </a:pPr>
            <a:r>
              <a:rPr lang="en-US" dirty="0"/>
              <a:t>Resume Guidelines</a:t>
            </a:r>
          </a:p>
          <a:p>
            <a:pPr>
              <a:lnSpc>
                <a:spcPct val="200000"/>
              </a:lnSpc>
            </a:pPr>
            <a:r>
              <a:rPr lang="en-US" dirty="0"/>
              <a:t>Types of Resumes</a:t>
            </a:r>
          </a:p>
          <a:p>
            <a:pPr>
              <a:lnSpc>
                <a:spcPct val="200000"/>
              </a:lnSpc>
            </a:pPr>
            <a:r>
              <a:rPr lang="en-US" dirty="0"/>
              <a:t>Cover Letters</a:t>
            </a:r>
          </a:p>
        </p:txBody>
      </p:sp>
      <p:sp>
        <p:nvSpPr>
          <p:cNvPr id="3" name="Date Placeholder 2">
            <a:extLst>
              <a:ext uri="{FF2B5EF4-FFF2-40B4-BE49-F238E27FC236}">
                <a16:creationId xmlns:a16="http://schemas.microsoft.com/office/drawing/2014/main" id="{B0983FFE-BBA7-4A91-B55B-AE564FFFBFFD}"/>
              </a:ext>
            </a:extLst>
          </p:cNvPr>
          <p:cNvSpPr>
            <a:spLocks noGrp="1"/>
          </p:cNvSpPr>
          <p:nvPr>
            <p:ph type="dt" sz="half" idx="10"/>
          </p:nvPr>
        </p:nvSpPr>
        <p:spPr/>
        <p:txBody>
          <a:bodyPr/>
          <a:lstStyle/>
          <a:p>
            <a:r>
              <a:rPr lang="en-US" dirty="0"/>
              <a:t>March 2022</a:t>
            </a:r>
          </a:p>
        </p:txBody>
      </p:sp>
      <p:sp>
        <p:nvSpPr>
          <p:cNvPr id="4" name="Slide Number Placeholder 3">
            <a:extLst>
              <a:ext uri="{FF2B5EF4-FFF2-40B4-BE49-F238E27FC236}">
                <a16:creationId xmlns:a16="http://schemas.microsoft.com/office/drawing/2014/main" id="{DF7597AD-419C-41C4-8E09-95BF9FA46B27}"/>
              </a:ext>
            </a:extLst>
          </p:cNvPr>
          <p:cNvSpPr>
            <a:spLocks noGrp="1"/>
          </p:cNvSpPr>
          <p:nvPr>
            <p:ph type="sldNum" sz="quarter" idx="12"/>
          </p:nvPr>
        </p:nvSpPr>
        <p:spPr/>
        <p:txBody>
          <a:bodyPr/>
          <a:lstStyle/>
          <a:p>
            <a:fld id="{7370FF4D-F145-4614-AD68-287873F242EE}" type="slidenum">
              <a:rPr lang="en-US" smtClean="0"/>
              <a:t>3</a:t>
            </a:fld>
            <a:endParaRPr lang="en-US"/>
          </a:p>
        </p:txBody>
      </p:sp>
    </p:spTree>
    <p:extLst>
      <p:ext uri="{BB962C8B-B14F-4D97-AF65-F5344CB8AC3E}">
        <p14:creationId xmlns:p14="http://schemas.microsoft.com/office/powerpoint/2010/main" val="381029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FD2403D4-842D-4942-967B-0652BB4C64D0}"/>
              </a:ext>
            </a:extLst>
          </p:cNvPr>
          <p:cNvSpPr>
            <a:spLocks noGrp="1"/>
          </p:cNvSpPr>
          <p:nvPr>
            <p:ph type="dt" sz="half" idx="10"/>
          </p:nvPr>
        </p:nvSpPr>
        <p:spPr/>
        <p:txBody>
          <a:bodyPr/>
          <a:lstStyle/>
          <a:p>
            <a:r>
              <a:rPr lang="en-US" dirty="0"/>
              <a:t>March 2022</a:t>
            </a:r>
          </a:p>
        </p:txBody>
      </p:sp>
      <p:sp>
        <p:nvSpPr>
          <p:cNvPr id="8" name="Slide Number Placeholder 7">
            <a:extLst>
              <a:ext uri="{FF2B5EF4-FFF2-40B4-BE49-F238E27FC236}">
                <a16:creationId xmlns:a16="http://schemas.microsoft.com/office/drawing/2014/main" id="{5C6C8628-09B9-4427-A03D-E87E72E95F60}"/>
              </a:ext>
            </a:extLst>
          </p:cNvPr>
          <p:cNvSpPr>
            <a:spLocks noGrp="1"/>
          </p:cNvSpPr>
          <p:nvPr>
            <p:ph type="sldNum" sz="quarter" idx="12"/>
          </p:nvPr>
        </p:nvSpPr>
        <p:spPr/>
        <p:txBody>
          <a:bodyPr/>
          <a:lstStyle/>
          <a:p>
            <a:fld id="{7370FF4D-F145-4614-AD68-287873F242EE}" type="slidenum">
              <a:rPr lang="en-US" smtClean="0"/>
              <a:t>30</a:t>
            </a:fld>
            <a:endParaRPr lang="en-US"/>
          </a:p>
        </p:txBody>
      </p:sp>
      <p:pic>
        <p:nvPicPr>
          <p:cNvPr id="9" name="Picture 2">
            <a:extLst>
              <a:ext uri="{FF2B5EF4-FFF2-40B4-BE49-F238E27FC236}">
                <a16:creationId xmlns:a16="http://schemas.microsoft.com/office/drawing/2014/main" id="{3DBADC92-85A1-480E-B50E-5BE55490B84E}"/>
              </a:ext>
            </a:extLst>
          </p:cNvPr>
          <p:cNvPicPr>
            <a:picLocks noGrp="1" noChangeAspect="1" noChangeArrowheads="1"/>
          </p:cNvPicPr>
          <p:nvPr>
            <p:ph sz="half" idx="4294967295"/>
          </p:nvPr>
        </p:nvPicPr>
        <p:blipFill>
          <a:blip r:embed="rId3"/>
          <a:srcRect/>
          <a:stretch>
            <a:fillRect/>
          </a:stretch>
        </p:blipFill>
        <p:spPr bwMode="auto">
          <a:xfrm>
            <a:off x="727109" y="0"/>
            <a:ext cx="5453349" cy="6867728"/>
          </a:xfrm>
          <a:prstGeom prst="rect">
            <a:avLst/>
          </a:prstGeom>
          <a:noFill/>
          <a:ln w="9525">
            <a:noFill/>
            <a:miter lim="800000"/>
            <a:headEnd/>
            <a:tailEnd/>
          </a:ln>
          <a:effectLst/>
        </p:spPr>
      </p:pic>
      <p:pic>
        <p:nvPicPr>
          <p:cNvPr id="10" name="Picture 1">
            <a:extLst>
              <a:ext uri="{FF2B5EF4-FFF2-40B4-BE49-F238E27FC236}">
                <a16:creationId xmlns:a16="http://schemas.microsoft.com/office/drawing/2014/main" id="{669B25FC-1657-4F32-8189-E5A7E0A1D92A}"/>
              </a:ext>
            </a:extLst>
          </p:cNvPr>
          <p:cNvPicPr>
            <a:picLocks noGrp="1" noChangeAspect="1" noChangeArrowheads="1"/>
          </p:cNvPicPr>
          <p:nvPr>
            <p:ph sz="quarter" idx="4294967295"/>
          </p:nvPr>
        </p:nvPicPr>
        <p:blipFill>
          <a:blip r:embed="rId4"/>
          <a:srcRect/>
          <a:stretch>
            <a:fillRect/>
          </a:stretch>
        </p:blipFill>
        <p:spPr bwMode="auto">
          <a:xfrm>
            <a:off x="6180459" y="0"/>
            <a:ext cx="5449824" cy="3893212"/>
          </a:xfrm>
          <a:prstGeom prst="rect">
            <a:avLst/>
          </a:prstGeom>
          <a:noFill/>
          <a:ln w="9525">
            <a:noFill/>
            <a:miter lim="800000"/>
            <a:headEnd/>
            <a:tailEnd/>
          </a:ln>
          <a:effectLst/>
        </p:spPr>
      </p:pic>
      <p:pic>
        <p:nvPicPr>
          <p:cNvPr id="16" name="Picture 15">
            <a:extLst>
              <a:ext uri="{FF2B5EF4-FFF2-40B4-BE49-F238E27FC236}">
                <a16:creationId xmlns:a16="http://schemas.microsoft.com/office/drawing/2014/main" id="{F73A7CC0-9D70-4BA2-BF36-2B2EFFC22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971672">
            <a:off x="6899547" y="4468242"/>
            <a:ext cx="4403645" cy="1128433"/>
          </a:xfrm>
          <a:prstGeom prst="rect">
            <a:avLst/>
          </a:prstGeom>
        </p:spPr>
      </p:pic>
    </p:spTree>
    <p:extLst>
      <p:ext uri="{BB962C8B-B14F-4D97-AF65-F5344CB8AC3E}">
        <p14:creationId xmlns:p14="http://schemas.microsoft.com/office/powerpoint/2010/main" val="167204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5">
            <a:extLst>
              <a:ext uri="{FF2B5EF4-FFF2-40B4-BE49-F238E27FC236}">
                <a16:creationId xmlns:a16="http://schemas.microsoft.com/office/drawing/2014/main" id="{82538949-055C-4C4B-A8A4-C82D7686A603}"/>
              </a:ext>
            </a:extLst>
          </p:cNvPr>
          <p:cNvGraphicFramePr>
            <a:graphicFrameLocks noGrp="1" noChangeAspect="1"/>
          </p:cNvGraphicFramePr>
          <p:nvPr>
            <p:ph sz="half" idx="2"/>
            <p:extLst>
              <p:ext uri="{D42A27DB-BD31-4B8C-83A1-F6EECF244321}">
                <p14:modId xmlns:p14="http://schemas.microsoft.com/office/powerpoint/2010/main" val="2504444330"/>
              </p:ext>
            </p:extLst>
          </p:nvPr>
        </p:nvGraphicFramePr>
        <p:xfrm>
          <a:off x="6907577" y="10166"/>
          <a:ext cx="5277082" cy="6851095"/>
        </p:xfrm>
        <a:graphic>
          <a:graphicData uri="http://schemas.openxmlformats.org/presentationml/2006/ole">
            <mc:AlternateContent xmlns:mc="http://schemas.openxmlformats.org/markup-compatibility/2006">
              <mc:Choice xmlns:v="urn:schemas-microsoft-com:vml" Requires="v">
                <p:oleObj spid="_x0000_s1027" name="PhotoHouse" r:id="rId4" imgW="6068272" imgH="7878275" progId="CorelPhotoHouse.Document">
                  <p:embed/>
                </p:oleObj>
              </mc:Choice>
              <mc:Fallback>
                <p:oleObj name="PhotoHouse" r:id="rId4" imgW="6068272" imgH="7878275" progId="CorelPhotoHouse.Document">
                  <p:embed/>
                  <p:pic>
                    <p:nvPicPr>
                      <p:cNvPr id="102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7577" y="10166"/>
                        <a:ext cx="5277082" cy="6851095"/>
                      </a:xfrm>
                      <a:prstGeom prst="rect">
                        <a:avLst/>
                      </a:prstGeom>
                      <a:noFill/>
                      <a:ln>
                        <a:noFill/>
                      </a:ln>
                      <a:effectLst/>
                    </p:spPr>
                  </p:pic>
                </p:oleObj>
              </mc:Fallback>
            </mc:AlternateContent>
          </a:graphicData>
        </a:graphic>
      </p:graphicFrame>
      <p:sp>
        <p:nvSpPr>
          <p:cNvPr id="2" name="Title 1">
            <a:extLst>
              <a:ext uri="{FF2B5EF4-FFF2-40B4-BE49-F238E27FC236}">
                <a16:creationId xmlns:a16="http://schemas.microsoft.com/office/drawing/2014/main" id="{806A1862-6878-4171-B0FA-D746B0DE082D}"/>
              </a:ext>
            </a:extLst>
          </p:cNvPr>
          <p:cNvSpPr>
            <a:spLocks noGrp="1"/>
          </p:cNvSpPr>
          <p:nvPr>
            <p:ph type="title"/>
          </p:nvPr>
        </p:nvSpPr>
        <p:spPr/>
        <p:txBody>
          <a:bodyPr/>
          <a:lstStyle/>
          <a:p>
            <a:r>
              <a:rPr lang="en-US" dirty="0"/>
              <a:t>1-Page Summary</a:t>
            </a:r>
          </a:p>
        </p:txBody>
      </p:sp>
      <p:sp>
        <p:nvSpPr>
          <p:cNvPr id="3" name="Content Placeholder 2">
            <a:extLst>
              <a:ext uri="{FF2B5EF4-FFF2-40B4-BE49-F238E27FC236}">
                <a16:creationId xmlns:a16="http://schemas.microsoft.com/office/drawing/2014/main" id="{8572033C-45AB-413B-85AF-7115232368F4}"/>
              </a:ext>
            </a:extLst>
          </p:cNvPr>
          <p:cNvSpPr>
            <a:spLocks noGrp="1"/>
          </p:cNvSpPr>
          <p:nvPr>
            <p:ph sz="half" idx="1"/>
          </p:nvPr>
        </p:nvSpPr>
        <p:spPr/>
        <p:txBody>
          <a:bodyPr>
            <a:normAutofit fontScale="70000" lnSpcReduction="20000"/>
          </a:bodyPr>
          <a:lstStyle/>
          <a:p>
            <a:pPr>
              <a:lnSpc>
                <a:spcPct val="160000"/>
              </a:lnSpc>
            </a:pPr>
            <a:r>
              <a:rPr lang="en-US" dirty="0"/>
              <a:t>Ideal for changing industries</a:t>
            </a:r>
          </a:p>
          <a:p>
            <a:pPr>
              <a:lnSpc>
                <a:spcPct val="160000"/>
              </a:lnSpc>
            </a:pPr>
            <a:r>
              <a:rPr lang="en-US" dirty="0"/>
              <a:t>Used when corresponding directly with a hiring manager</a:t>
            </a:r>
          </a:p>
          <a:p>
            <a:pPr>
              <a:lnSpc>
                <a:spcPct val="160000"/>
              </a:lnSpc>
            </a:pPr>
            <a:r>
              <a:rPr lang="en-US" dirty="0"/>
              <a:t>Free form document</a:t>
            </a:r>
          </a:p>
          <a:p>
            <a:pPr>
              <a:lnSpc>
                <a:spcPct val="160000"/>
              </a:lnSpc>
            </a:pPr>
            <a:r>
              <a:rPr lang="en-US" dirty="0"/>
              <a:t>YOU are the product</a:t>
            </a:r>
          </a:p>
          <a:p>
            <a:pPr>
              <a:lnSpc>
                <a:spcPct val="160000"/>
              </a:lnSpc>
            </a:pPr>
            <a:r>
              <a:rPr lang="en-US" dirty="0"/>
              <a:t>States your personal attributes – leadership, creativity, problem solver, etc.</a:t>
            </a:r>
          </a:p>
          <a:p>
            <a:pPr>
              <a:lnSpc>
                <a:spcPct val="160000"/>
              </a:lnSpc>
            </a:pPr>
            <a:r>
              <a:rPr lang="en-US" dirty="0"/>
              <a:t>Highlights accomplishments and expertise</a:t>
            </a:r>
          </a:p>
        </p:txBody>
      </p:sp>
      <p:sp>
        <p:nvSpPr>
          <p:cNvPr id="5" name="Date Placeholder 4">
            <a:extLst>
              <a:ext uri="{FF2B5EF4-FFF2-40B4-BE49-F238E27FC236}">
                <a16:creationId xmlns:a16="http://schemas.microsoft.com/office/drawing/2014/main" id="{B5CFD5D4-7004-47FC-AA01-32396CAFD805}"/>
              </a:ext>
            </a:extLst>
          </p:cNvPr>
          <p:cNvSpPr>
            <a:spLocks noGrp="1"/>
          </p:cNvSpPr>
          <p:nvPr>
            <p:ph type="dt" sz="half" idx="10"/>
          </p:nvPr>
        </p:nvSpPr>
        <p:spPr/>
        <p:txBody>
          <a:bodyPr/>
          <a:lstStyle/>
          <a:p>
            <a:r>
              <a:rPr lang="en-US" dirty="0"/>
              <a:t>March 2022</a:t>
            </a:r>
          </a:p>
        </p:txBody>
      </p:sp>
      <p:sp>
        <p:nvSpPr>
          <p:cNvPr id="6" name="Slide Number Placeholder 5">
            <a:extLst>
              <a:ext uri="{FF2B5EF4-FFF2-40B4-BE49-F238E27FC236}">
                <a16:creationId xmlns:a16="http://schemas.microsoft.com/office/drawing/2014/main" id="{67746E12-0AE1-4762-8F6E-9FC006227D84}"/>
              </a:ext>
            </a:extLst>
          </p:cNvPr>
          <p:cNvSpPr>
            <a:spLocks noGrp="1"/>
          </p:cNvSpPr>
          <p:nvPr>
            <p:ph type="sldNum" sz="quarter" idx="12"/>
          </p:nvPr>
        </p:nvSpPr>
        <p:spPr/>
        <p:txBody>
          <a:bodyPr/>
          <a:lstStyle/>
          <a:p>
            <a:fld id="{7370FF4D-F145-4614-AD68-287873F242EE}" type="slidenum">
              <a:rPr lang="en-US" smtClean="0"/>
              <a:t>31</a:t>
            </a:fld>
            <a:endParaRPr lang="en-US"/>
          </a:p>
        </p:txBody>
      </p:sp>
    </p:spTree>
    <p:extLst>
      <p:ext uri="{BB962C8B-B14F-4D97-AF65-F5344CB8AC3E}">
        <p14:creationId xmlns:p14="http://schemas.microsoft.com/office/powerpoint/2010/main" val="52173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8BDD6-8A71-4E44-ABB1-7800A97225F1}"/>
              </a:ext>
            </a:extLst>
          </p:cNvPr>
          <p:cNvSpPr>
            <a:spLocks noGrp="1"/>
          </p:cNvSpPr>
          <p:nvPr>
            <p:ph type="title"/>
          </p:nvPr>
        </p:nvSpPr>
        <p:spPr/>
        <p:txBody>
          <a:bodyPr/>
          <a:lstStyle/>
          <a:p>
            <a:r>
              <a:rPr lang="en-US" dirty="0"/>
              <a:t>Activity: Resume Review</a:t>
            </a:r>
          </a:p>
        </p:txBody>
      </p:sp>
      <p:sp>
        <p:nvSpPr>
          <p:cNvPr id="3" name="Content Placeholder 2">
            <a:extLst>
              <a:ext uri="{FF2B5EF4-FFF2-40B4-BE49-F238E27FC236}">
                <a16:creationId xmlns:a16="http://schemas.microsoft.com/office/drawing/2014/main" id="{7901F982-FF76-4E25-8D73-7F3D68367511}"/>
              </a:ext>
            </a:extLst>
          </p:cNvPr>
          <p:cNvSpPr>
            <a:spLocks noGrp="1"/>
          </p:cNvSpPr>
          <p:nvPr>
            <p:ph idx="1"/>
          </p:nvPr>
        </p:nvSpPr>
        <p:spPr/>
        <p:txBody>
          <a:bodyPr/>
          <a:lstStyle/>
          <a:p>
            <a:pPr marL="0" indent="0">
              <a:buNone/>
            </a:pPr>
            <a:r>
              <a:rPr lang="en-US" dirty="0"/>
              <a:t>Using the general guidelines, general formatting, and accomplishment statement guidelines we’ve discussed – review a resume from someone in the class or the sample in the handouts:</a:t>
            </a:r>
          </a:p>
          <a:p>
            <a:pPr>
              <a:lnSpc>
                <a:spcPct val="200000"/>
              </a:lnSpc>
            </a:pPr>
            <a:r>
              <a:rPr lang="en-US" dirty="0"/>
              <a:t>Identify keywords</a:t>
            </a:r>
          </a:p>
          <a:p>
            <a:pPr>
              <a:lnSpc>
                <a:spcPct val="200000"/>
              </a:lnSpc>
            </a:pPr>
            <a:r>
              <a:rPr lang="en-US" dirty="0"/>
              <a:t>Check general formatting</a:t>
            </a:r>
          </a:p>
          <a:p>
            <a:pPr>
              <a:lnSpc>
                <a:spcPct val="200000"/>
              </a:lnSpc>
            </a:pPr>
            <a:r>
              <a:rPr lang="en-US" dirty="0"/>
              <a:t>Review accomplishment statements</a:t>
            </a:r>
          </a:p>
        </p:txBody>
      </p:sp>
      <p:sp>
        <p:nvSpPr>
          <p:cNvPr id="4" name="Date Placeholder 3">
            <a:extLst>
              <a:ext uri="{FF2B5EF4-FFF2-40B4-BE49-F238E27FC236}">
                <a16:creationId xmlns:a16="http://schemas.microsoft.com/office/drawing/2014/main" id="{7ED6143D-A228-46D4-A6B3-233CFA052155}"/>
              </a:ext>
            </a:extLst>
          </p:cNvPr>
          <p:cNvSpPr>
            <a:spLocks noGrp="1"/>
          </p:cNvSpPr>
          <p:nvPr>
            <p:ph type="dt" sz="half" idx="10"/>
          </p:nvPr>
        </p:nvSpPr>
        <p:spPr/>
        <p:txBody>
          <a:bodyPr/>
          <a:lstStyle/>
          <a:p>
            <a:r>
              <a:rPr lang="en-US" dirty="0"/>
              <a:t>March 2022</a:t>
            </a:r>
          </a:p>
        </p:txBody>
      </p:sp>
      <p:sp>
        <p:nvSpPr>
          <p:cNvPr id="5" name="Slide Number Placeholder 4">
            <a:extLst>
              <a:ext uri="{FF2B5EF4-FFF2-40B4-BE49-F238E27FC236}">
                <a16:creationId xmlns:a16="http://schemas.microsoft.com/office/drawing/2014/main" id="{A06BD972-57A9-4978-AEFC-F4270C093067}"/>
              </a:ext>
            </a:extLst>
          </p:cNvPr>
          <p:cNvSpPr>
            <a:spLocks noGrp="1"/>
          </p:cNvSpPr>
          <p:nvPr>
            <p:ph type="sldNum" sz="quarter" idx="12"/>
          </p:nvPr>
        </p:nvSpPr>
        <p:spPr/>
        <p:txBody>
          <a:bodyPr/>
          <a:lstStyle/>
          <a:p>
            <a:fld id="{7370FF4D-F145-4614-AD68-287873F242EE}" type="slidenum">
              <a:rPr lang="en-US" smtClean="0"/>
              <a:t>32</a:t>
            </a:fld>
            <a:endParaRPr lang="en-US"/>
          </a:p>
        </p:txBody>
      </p:sp>
    </p:spTree>
    <p:extLst>
      <p:ext uri="{BB962C8B-B14F-4D97-AF65-F5344CB8AC3E}">
        <p14:creationId xmlns:p14="http://schemas.microsoft.com/office/powerpoint/2010/main" val="1151684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C834F7-6DBD-4BEC-8776-D4D3790491D0}"/>
              </a:ext>
            </a:extLst>
          </p:cNvPr>
          <p:cNvSpPr>
            <a:spLocks noGrp="1"/>
          </p:cNvSpPr>
          <p:nvPr>
            <p:ph type="dt" sz="half" idx="10"/>
          </p:nvPr>
        </p:nvSpPr>
        <p:spPr/>
        <p:txBody>
          <a:bodyPr/>
          <a:lstStyle/>
          <a:p>
            <a:r>
              <a:rPr lang="en-US" dirty="0"/>
              <a:t>March 2022</a:t>
            </a:r>
          </a:p>
        </p:txBody>
      </p:sp>
      <p:sp>
        <p:nvSpPr>
          <p:cNvPr id="3" name="Slide Number Placeholder 2">
            <a:extLst>
              <a:ext uri="{FF2B5EF4-FFF2-40B4-BE49-F238E27FC236}">
                <a16:creationId xmlns:a16="http://schemas.microsoft.com/office/drawing/2014/main" id="{F045798B-99ED-4D3C-B825-95F2E7D27609}"/>
              </a:ext>
            </a:extLst>
          </p:cNvPr>
          <p:cNvSpPr>
            <a:spLocks noGrp="1"/>
          </p:cNvSpPr>
          <p:nvPr>
            <p:ph type="sldNum" sz="quarter" idx="12"/>
          </p:nvPr>
        </p:nvSpPr>
        <p:spPr/>
        <p:txBody>
          <a:bodyPr/>
          <a:lstStyle/>
          <a:p>
            <a:fld id="{7370FF4D-F145-4614-AD68-287873F242EE}" type="slidenum">
              <a:rPr lang="en-US" smtClean="0"/>
              <a:t>33</a:t>
            </a:fld>
            <a:endParaRPr lang="en-US"/>
          </a:p>
        </p:txBody>
      </p:sp>
      <p:grpSp>
        <p:nvGrpSpPr>
          <p:cNvPr id="10" name="Group 9">
            <a:extLst>
              <a:ext uri="{FF2B5EF4-FFF2-40B4-BE49-F238E27FC236}">
                <a16:creationId xmlns:a16="http://schemas.microsoft.com/office/drawing/2014/main" id="{AF20F48D-7347-4E9B-B2D8-572572FD53C4}"/>
              </a:ext>
            </a:extLst>
          </p:cNvPr>
          <p:cNvGrpSpPr/>
          <p:nvPr/>
        </p:nvGrpSpPr>
        <p:grpSpPr>
          <a:xfrm>
            <a:off x="6354611" y="1031338"/>
            <a:ext cx="4706229" cy="5705475"/>
            <a:chOff x="7485771" y="685800"/>
            <a:chExt cx="4706229" cy="5705475"/>
          </a:xfrm>
        </p:grpSpPr>
        <p:pic>
          <p:nvPicPr>
            <p:cNvPr id="6" name="Picture 4">
              <a:extLst>
                <a:ext uri="{FF2B5EF4-FFF2-40B4-BE49-F238E27FC236}">
                  <a16:creationId xmlns:a16="http://schemas.microsoft.com/office/drawing/2014/main" id="{51122A6F-BBFA-4108-9208-690819B7A58B}"/>
                </a:ext>
              </a:extLst>
            </p:cNvPr>
            <p:cNvPicPr>
              <a:picLocks noChangeAspect="1" noChangeArrowheads="1"/>
            </p:cNvPicPr>
            <p:nvPr/>
          </p:nvPicPr>
          <p:blipFill>
            <a:blip r:embed="rId3"/>
            <a:srcRect/>
            <a:stretch>
              <a:fillRect/>
            </a:stretch>
          </p:blipFill>
          <p:spPr bwMode="auto">
            <a:xfrm>
              <a:off x="7485771" y="1905000"/>
              <a:ext cx="4706229" cy="4486275"/>
            </a:xfrm>
            <a:prstGeom prst="rect">
              <a:avLst/>
            </a:prstGeom>
            <a:noFill/>
            <a:ln w="9525">
              <a:noFill/>
              <a:miter lim="800000"/>
              <a:headEnd/>
              <a:tailEnd/>
            </a:ln>
            <a:effectLst/>
          </p:spPr>
        </p:pic>
        <p:pic>
          <p:nvPicPr>
            <p:cNvPr id="7" name="Picture 5">
              <a:extLst>
                <a:ext uri="{FF2B5EF4-FFF2-40B4-BE49-F238E27FC236}">
                  <a16:creationId xmlns:a16="http://schemas.microsoft.com/office/drawing/2014/main" id="{42B518F4-743F-42B7-B7B9-2C3E8A1F04DB}"/>
                </a:ext>
              </a:extLst>
            </p:cNvPr>
            <p:cNvPicPr>
              <a:picLocks noChangeAspect="1" noChangeArrowheads="1"/>
            </p:cNvPicPr>
            <p:nvPr/>
          </p:nvPicPr>
          <p:blipFill>
            <a:blip r:embed="rId4"/>
            <a:srcRect/>
            <a:stretch>
              <a:fillRect/>
            </a:stretch>
          </p:blipFill>
          <p:spPr bwMode="auto">
            <a:xfrm>
              <a:off x="7685649" y="685800"/>
              <a:ext cx="3834032" cy="1133475"/>
            </a:xfrm>
            <a:prstGeom prst="rect">
              <a:avLst/>
            </a:prstGeom>
            <a:noFill/>
            <a:ln w="9525">
              <a:noFill/>
              <a:miter lim="800000"/>
              <a:headEnd/>
              <a:tailEnd/>
            </a:ln>
            <a:effectLst/>
          </p:spPr>
        </p:pic>
      </p:grpSp>
      <p:pic>
        <p:nvPicPr>
          <p:cNvPr id="8" name="Picture 6">
            <a:extLst>
              <a:ext uri="{FF2B5EF4-FFF2-40B4-BE49-F238E27FC236}">
                <a16:creationId xmlns:a16="http://schemas.microsoft.com/office/drawing/2014/main" id="{FE73E47E-E0B6-40D0-AAB0-09D6B4290860}"/>
              </a:ext>
            </a:extLst>
          </p:cNvPr>
          <p:cNvPicPr>
            <a:picLocks noChangeAspect="1" noChangeArrowheads="1"/>
          </p:cNvPicPr>
          <p:nvPr/>
        </p:nvPicPr>
        <p:blipFill>
          <a:blip r:embed="rId5"/>
          <a:srcRect/>
          <a:stretch>
            <a:fillRect/>
          </a:stretch>
        </p:blipFill>
        <p:spPr bwMode="auto">
          <a:xfrm>
            <a:off x="1630497" y="1117671"/>
            <a:ext cx="4724114" cy="5626472"/>
          </a:xfrm>
          <a:prstGeom prst="rect">
            <a:avLst/>
          </a:prstGeom>
          <a:noFill/>
          <a:ln w="9525">
            <a:noFill/>
            <a:miter lim="800000"/>
            <a:headEnd/>
            <a:tailEnd/>
          </a:ln>
          <a:effectLst/>
        </p:spPr>
      </p:pic>
      <p:sp>
        <p:nvSpPr>
          <p:cNvPr id="9" name="TextBox 8">
            <a:extLst>
              <a:ext uri="{FF2B5EF4-FFF2-40B4-BE49-F238E27FC236}">
                <a16:creationId xmlns:a16="http://schemas.microsoft.com/office/drawing/2014/main" id="{9FA7B0FB-7E9A-4E47-BD53-CE5CCAE01C36}"/>
              </a:ext>
            </a:extLst>
          </p:cNvPr>
          <p:cNvSpPr txBox="1"/>
          <p:nvPr/>
        </p:nvSpPr>
        <p:spPr>
          <a:xfrm>
            <a:off x="0" y="0"/>
            <a:ext cx="12192000" cy="954107"/>
          </a:xfrm>
          <a:prstGeom prst="rect">
            <a:avLst/>
          </a:prstGeom>
          <a:noFill/>
        </p:spPr>
        <p:txBody>
          <a:bodyPr wrap="square" rtlCol="0">
            <a:spAutoFit/>
          </a:bodyPr>
          <a:lstStyle/>
          <a:p>
            <a:pPr algn="ctr"/>
            <a:r>
              <a:rPr lang="en-US" sz="2800" dirty="0"/>
              <a:t>How well does the resume match to the job description?</a:t>
            </a:r>
          </a:p>
          <a:p>
            <a:pPr algn="ctr"/>
            <a:r>
              <a:rPr lang="en-US" sz="2800" dirty="0"/>
              <a:t>Identify any problems with the resume</a:t>
            </a:r>
          </a:p>
        </p:txBody>
      </p:sp>
    </p:spTree>
    <p:extLst>
      <p:ext uri="{BB962C8B-B14F-4D97-AF65-F5344CB8AC3E}">
        <p14:creationId xmlns:p14="http://schemas.microsoft.com/office/powerpoint/2010/main" val="189087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31AF9-4930-4B91-8881-389A1637B23F}"/>
              </a:ext>
            </a:extLst>
          </p:cNvPr>
          <p:cNvSpPr>
            <a:spLocks noGrp="1"/>
          </p:cNvSpPr>
          <p:nvPr>
            <p:ph type="title"/>
          </p:nvPr>
        </p:nvSpPr>
        <p:spPr/>
        <p:txBody>
          <a:bodyPr/>
          <a:lstStyle/>
          <a:p>
            <a:r>
              <a:rPr lang="en-US" dirty="0"/>
              <a:t>Cover Letters</a:t>
            </a:r>
          </a:p>
        </p:txBody>
      </p:sp>
      <p:sp>
        <p:nvSpPr>
          <p:cNvPr id="3" name="Text Placeholder 2">
            <a:extLst>
              <a:ext uri="{FF2B5EF4-FFF2-40B4-BE49-F238E27FC236}">
                <a16:creationId xmlns:a16="http://schemas.microsoft.com/office/drawing/2014/main" id="{7ED60904-4EAE-4AC8-A1A3-B7BBFE73D338}"/>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A8A836C0-BB95-47CD-A2D6-A342DDD08ECC}"/>
              </a:ext>
            </a:extLst>
          </p:cNvPr>
          <p:cNvSpPr>
            <a:spLocks noGrp="1"/>
          </p:cNvSpPr>
          <p:nvPr>
            <p:ph type="dt" sz="half" idx="10"/>
          </p:nvPr>
        </p:nvSpPr>
        <p:spPr/>
        <p:txBody>
          <a:bodyPr/>
          <a:lstStyle/>
          <a:p>
            <a:r>
              <a:rPr lang="en-US" dirty="0"/>
              <a:t>March 2022</a:t>
            </a:r>
          </a:p>
        </p:txBody>
      </p:sp>
      <p:sp>
        <p:nvSpPr>
          <p:cNvPr id="5" name="Slide Number Placeholder 4">
            <a:extLst>
              <a:ext uri="{FF2B5EF4-FFF2-40B4-BE49-F238E27FC236}">
                <a16:creationId xmlns:a16="http://schemas.microsoft.com/office/drawing/2014/main" id="{344EEB62-5834-4368-8232-FA88D7EAC1CC}"/>
              </a:ext>
            </a:extLst>
          </p:cNvPr>
          <p:cNvSpPr>
            <a:spLocks noGrp="1"/>
          </p:cNvSpPr>
          <p:nvPr>
            <p:ph type="sldNum" sz="quarter" idx="12"/>
          </p:nvPr>
        </p:nvSpPr>
        <p:spPr/>
        <p:txBody>
          <a:bodyPr/>
          <a:lstStyle/>
          <a:p>
            <a:fld id="{7370FF4D-F145-4614-AD68-287873F242EE}" type="slidenum">
              <a:rPr lang="en-US" smtClean="0"/>
              <a:t>34</a:t>
            </a:fld>
            <a:endParaRPr lang="en-US"/>
          </a:p>
        </p:txBody>
      </p:sp>
    </p:spTree>
    <p:extLst>
      <p:ext uri="{BB962C8B-B14F-4D97-AF65-F5344CB8AC3E}">
        <p14:creationId xmlns:p14="http://schemas.microsoft.com/office/powerpoint/2010/main" val="326140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74C01-2922-4FB3-BF49-9846706B020D}"/>
              </a:ext>
            </a:extLst>
          </p:cNvPr>
          <p:cNvSpPr>
            <a:spLocks noGrp="1"/>
          </p:cNvSpPr>
          <p:nvPr>
            <p:ph type="title"/>
          </p:nvPr>
        </p:nvSpPr>
        <p:spPr/>
        <p:txBody>
          <a:bodyPr/>
          <a:lstStyle/>
          <a:p>
            <a:r>
              <a:rPr lang="en-US" dirty="0"/>
              <a:t>Why Use a Cover Letter?</a:t>
            </a:r>
          </a:p>
        </p:txBody>
      </p:sp>
      <p:pic>
        <p:nvPicPr>
          <p:cNvPr id="8" name="Content Placeholder 7">
            <a:extLst>
              <a:ext uri="{FF2B5EF4-FFF2-40B4-BE49-F238E27FC236}">
                <a16:creationId xmlns:a16="http://schemas.microsoft.com/office/drawing/2014/main" id="{09606BDD-C09F-49BD-BCE0-258906B2C32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155852" y="1825625"/>
            <a:ext cx="2546296" cy="4351338"/>
          </a:xfrm>
        </p:spPr>
      </p:pic>
      <p:sp>
        <p:nvSpPr>
          <p:cNvPr id="4" name="Content Placeholder 3">
            <a:extLst>
              <a:ext uri="{FF2B5EF4-FFF2-40B4-BE49-F238E27FC236}">
                <a16:creationId xmlns:a16="http://schemas.microsoft.com/office/drawing/2014/main" id="{32D4C6CE-C860-4D12-BB80-698BEDC57226}"/>
              </a:ext>
            </a:extLst>
          </p:cNvPr>
          <p:cNvSpPr>
            <a:spLocks noGrp="1"/>
          </p:cNvSpPr>
          <p:nvPr>
            <p:ph sz="half" idx="2"/>
          </p:nvPr>
        </p:nvSpPr>
        <p:spPr>
          <a:xfrm>
            <a:off x="5321147" y="1825625"/>
            <a:ext cx="6032653" cy="4351338"/>
          </a:xfrm>
        </p:spPr>
        <p:txBody>
          <a:bodyPr>
            <a:normAutofit/>
          </a:bodyPr>
          <a:lstStyle/>
          <a:p>
            <a:pPr lvl="1">
              <a:spcBef>
                <a:spcPts val="600"/>
              </a:spcBef>
              <a:spcAft>
                <a:spcPts val="600"/>
              </a:spcAft>
            </a:pPr>
            <a:r>
              <a:rPr lang="en-US" dirty="0"/>
              <a:t>Another way to show your value and interest in the company</a:t>
            </a:r>
          </a:p>
          <a:p>
            <a:pPr lvl="1">
              <a:spcBef>
                <a:spcPts val="600"/>
              </a:spcBef>
              <a:spcAft>
                <a:spcPts val="600"/>
              </a:spcAft>
            </a:pPr>
            <a:r>
              <a:rPr lang="en-US" dirty="0"/>
              <a:t>Demonstrate your communication skills</a:t>
            </a:r>
          </a:p>
          <a:p>
            <a:pPr lvl="1">
              <a:spcBef>
                <a:spcPts val="600"/>
              </a:spcBef>
              <a:spcAft>
                <a:spcPts val="600"/>
              </a:spcAft>
            </a:pPr>
            <a:r>
              <a:rPr lang="en-US" dirty="0"/>
              <a:t>Fill in gaps in your resume</a:t>
            </a:r>
          </a:p>
          <a:p>
            <a:pPr lvl="1">
              <a:spcBef>
                <a:spcPts val="600"/>
              </a:spcBef>
              <a:spcAft>
                <a:spcPts val="600"/>
              </a:spcAft>
            </a:pPr>
            <a:r>
              <a:rPr lang="en-US" dirty="0"/>
              <a:t>Market your transferable skills</a:t>
            </a:r>
          </a:p>
          <a:p>
            <a:pPr lvl="1">
              <a:spcBef>
                <a:spcPts val="600"/>
              </a:spcBef>
              <a:spcAft>
                <a:spcPts val="600"/>
              </a:spcAft>
            </a:pPr>
            <a:r>
              <a:rPr lang="en-US" dirty="0"/>
              <a:t>Personalize your message</a:t>
            </a:r>
          </a:p>
          <a:p>
            <a:pPr lvl="1">
              <a:spcBef>
                <a:spcPts val="600"/>
              </a:spcBef>
              <a:spcAft>
                <a:spcPts val="600"/>
              </a:spcAft>
            </a:pPr>
            <a:r>
              <a:rPr lang="en-US" dirty="0"/>
              <a:t>Decision makers read compelling cover letters</a:t>
            </a:r>
          </a:p>
          <a:p>
            <a:endParaRPr lang="en-US" dirty="0"/>
          </a:p>
        </p:txBody>
      </p:sp>
      <p:sp>
        <p:nvSpPr>
          <p:cNvPr id="5" name="Date Placeholder 4">
            <a:extLst>
              <a:ext uri="{FF2B5EF4-FFF2-40B4-BE49-F238E27FC236}">
                <a16:creationId xmlns:a16="http://schemas.microsoft.com/office/drawing/2014/main" id="{118F0ED7-91FB-442B-9F0C-10D335F52D29}"/>
              </a:ext>
            </a:extLst>
          </p:cNvPr>
          <p:cNvSpPr>
            <a:spLocks noGrp="1"/>
          </p:cNvSpPr>
          <p:nvPr>
            <p:ph type="dt" sz="half" idx="10"/>
          </p:nvPr>
        </p:nvSpPr>
        <p:spPr/>
        <p:txBody>
          <a:bodyPr/>
          <a:lstStyle/>
          <a:p>
            <a:r>
              <a:rPr lang="en-US" dirty="0"/>
              <a:t>March 2022</a:t>
            </a:r>
          </a:p>
        </p:txBody>
      </p:sp>
      <p:sp>
        <p:nvSpPr>
          <p:cNvPr id="6" name="Slide Number Placeholder 5">
            <a:extLst>
              <a:ext uri="{FF2B5EF4-FFF2-40B4-BE49-F238E27FC236}">
                <a16:creationId xmlns:a16="http://schemas.microsoft.com/office/drawing/2014/main" id="{1A2200D4-6B0F-446A-BA71-ADD8FC4992B0}"/>
              </a:ext>
            </a:extLst>
          </p:cNvPr>
          <p:cNvSpPr>
            <a:spLocks noGrp="1"/>
          </p:cNvSpPr>
          <p:nvPr>
            <p:ph type="sldNum" sz="quarter" idx="12"/>
          </p:nvPr>
        </p:nvSpPr>
        <p:spPr/>
        <p:txBody>
          <a:bodyPr/>
          <a:lstStyle/>
          <a:p>
            <a:fld id="{7370FF4D-F145-4614-AD68-287873F242EE}" type="slidenum">
              <a:rPr lang="en-US" smtClean="0"/>
              <a:t>35</a:t>
            </a:fld>
            <a:endParaRPr lang="en-US"/>
          </a:p>
        </p:txBody>
      </p:sp>
    </p:spTree>
    <p:extLst>
      <p:ext uri="{BB962C8B-B14F-4D97-AF65-F5344CB8AC3E}">
        <p14:creationId xmlns:p14="http://schemas.microsoft.com/office/powerpoint/2010/main" val="294773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09A20-F2A7-48E1-ACE4-E96B49DC810B}"/>
              </a:ext>
            </a:extLst>
          </p:cNvPr>
          <p:cNvSpPr>
            <a:spLocks noGrp="1"/>
          </p:cNvSpPr>
          <p:nvPr>
            <p:ph type="title"/>
          </p:nvPr>
        </p:nvSpPr>
        <p:spPr/>
        <p:txBody>
          <a:bodyPr/>
          <a:lstStyle/>
          <a:p>
            <a:r>
              <a:rPr lang="en-US" dirty="0"/>
              <a:t>Cover Letter Basics</a:t>
            </a:r>
          </a:p>
        </p:txBody>
      </p:sp>
      <p:sp>
        <p:nvSpPr>
          <p:cNvPr id="3" name="Content Placeholder 2">
            <a:extLst>
              <a:ext uri="{FF2B5EF4-FFF2-40B4-BE49-F238E27FC236}">
                <a16:creationId xmlns:a16="http://schemas.microsoft.com/office/drawing/2014/main" id="{8F7AFDE8-614A-4E38-8715-EA4C135C53D5}"/>
              </a:ext>
            </a:extLst>
          </p:cNvPr>
          <p:cNvSpPr>
            <a:spLocks noGrp="1"/>
          </p:cNvSpPr>
          <p:nvPr>
            <p:ph sz="half" idx="1"/>
          </p:nvPr>
        </p:nvSpPr>
        <p:spPr/>
        <p:txBody>
          <a:bodyPr/>
          <a:lstStyle/>
          <a:p>
            <a:r>
              <a:rPr lang="en-US" dirty="0"/>
              <a:t>Opening Paragraph - Introduce Yourself</a:t>
            </a:r>
          </a:p>
          <a:p>
            <a:r>
              <a:rPr lang="en-US" dirty="0"/>
              <a:t>List job requirements - Left Side</a:t>
            </a:r>
          </a:p>
          <a:p>
            <a:r>
              <a:rPr lang="en-US" dirty="0"/>
              <a:t>List your qualifications that meet job requirements -Right Side</a:t>
            </a:r>
          </a:p>
          <a:p>
            <a:r>
              <a:rPr lang="en-US" dirty="0"/>
              <a:t>Closing Paragraph - Let them know you are looking forward to solving their problem</a:t>
            </a:r>
          </a:p>
          <a:p>
            <a:endParaRPr lang="en-US" dirty="0"/>
          </a:p>
        </p:txBody>
      </p:sp>
      <p:sp>
        <p:nvSpPr>
          <p:cNvPr id="5" name="Date Placeholder 4">
            <a:extLst>
              <a:ext uri="{FF2B5EF4-FFF2-40B4-BE49-F238E27FC236}">
                <a16:creationId xmlns:a16="http://schemas.microsoft.com/office/drawing/2014/main" id="{2C197EA2-435D-4818-9481-9A3BF220852E}"/>
              </a:ext>
            </a:extLst>
          </p:cNvPr>
          <p:cNvSpPr>
            <a:spLocks noGrp="1"/>
          </p:cNvSpPr>
          <p:nvPr>
            <p:ph type="dt" sz="half" idx="10"/>
          </p:nvPr>
        </p:nvSpPr>
        <p:spPr/>
        <p:txBody>
          <a:bodyPr/>
          <a:lstStyle/>
          <a:p>
            <a:r>
              <a:rPr lang="en-US" dirty="0"/>
              <a:t>March 2022</a:t>
            </a:r>
          </a:p>
        </p:txBody>
      </p:sp>
      <p:sp>
        <p:nvSpPr>
          <p:cNvPr id="6" name="Slide Number Placeholder 5">
            <a:extLst>
              <a:ext uri="{FF2B5EF4-FFF2-40B4-BE49-F238E27FC236}">
                <a16:creationId xmlns:a16="http://schemas.microsoft.com/office/drawing/2014/main" id="{EFC39DE3-3410-4A05-B28E-E3EC123521CF}"/>
              </a:ext>
            </a:extLst>
          </p:cNvPr>
          <p:cNvSpPr>
            <a:spLocks noGrp="1"/>
          </p:cNvSpPr>
          <p:nvPr>
            <p:ph type="sldNum" sz="quarter" idx="12"/>
          </p:nvPr>
        </p:nvSpPr>
        <p:spPr/>
        <p:txBody>
          <a:bodyPr/>
          <a:lstStyle/>
          <a:p>
            <a:fld id="{7370FF4D-F145-4614-AD68-287873F242EE}" type="slidenum">
              <a:rPr lang="en-US" smtClean="0"/>
              <a:t>36</a:t>
            </a:fld>
            <a:endParaRPr lang="en-US"/>
          </a:p>
        </p:txBody>
      </p:sp>
      <p:pic>
        <p:nvPicPr>
          <p:cNvPr id="7" name="Picture 2" descr="http://img.thedailywtf.com/images/200909/graphic_design_resume.gif">
            <a:extLst>
              <a:ext uri="{FF2B5EF4-FFF2-40B4-BE49-F238E27FC236}">
                <a16:creationId xmlns:a16="http://schemas.microsoft.com/office/drawing/2014/main" id="{884BFB15-9EBD-4494-98C7-C60D00AD2B01}"/>
              </a:ext>
            </a:extLst>
          </p:cNvPr>
          <p:cNvPicPr>
            <a:picLocks noGrp="1" noChangeAspect="1" noChangeArrowheads="1"/>
          </p:cNvPicPr>
          <p:nvPr>
            <p:ph sz="half" idx="2"/>
          </p:nvPr>
        </p:nvPicPr>
        <p:blipFill rotWithShape="1">
          <a:blip r:embed="rId3"/>
          <a:srcRect r="6081" b="3970"/>
          <a:stretch/>
        </p:blipFill>
        <p:spPr bwMode="auto">
          <a:xfrm>
            <a:off x="7087567" y="1825625"/>
            <a:ext cx="3147103" cy="41785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081257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69FA34F6-23C3-41C8-9D3B-10EAF7902644}"/>
              </a:ext>
            </a:extLst>
          </p:cNvPr>
          <p:cNvPicPr>
            <a:picLocks noGrp="1" noChangeAspect="1"/>
          </p:cNvPicPr>
          <p:nvPr>
            <p:ph sz="half" idx="1"/>
          </p:nvPr>
        </p:nvPicPr>
        <p:blipFill>
          <a:blip r:embed="rId3"/>
          <a:stretch>
            <a:fillRect/>
          </a:stretch>
        </p:blipFill>
        <p:spPr>
          <a:xfrm>
            <a:off x="818219" y="1825625"/>
            <a:ext cx="4053762" cy="4351338"/>
          </a:xfrm>
          <a:prstGeom prst="rect">
            <a:avLst/>
          </a:prstGeom>
        </p:spPr>
      </p:pic>
      <p:sp>
        <p:nvSpPr>
          <p:cNvPr id="2" name="Title 1">
            <a:extLst>
              <a:ext uri="{FF2B5EF4-FFF2-40B4-BE49-F238E27FC236}">
                <a16:creationId xmlns:a16="http://schemas.microsoft.com/office/drawing/2014/main" id="{78939BA5-F87B-4696-B237-71C3F7B6DC49}"/>
              </a:ext>
            </a:extLst>
          </p:cNvPr>
          <p:cNvSpPr>
            <a:spLocks noGrp="1"/>
          </p:cNvSpPr>
          <p:nvPr>
            <p:ph type="title"/>
          </p:nvPr>
        </p:nvSpPr>
        <p:spPr/>
        <p:txBody>
          <a:bodyPr/>
          <a:lstStyle/>
          <a:p>
            <a:r>
              <a:rPr lang="en-US" dirty="0"/>
              <a:t>Cover Letter Example</a:t>
            </a:r>
          </a:p>
        </p:txBody>
      </p:sp>
      <p:sp>
        <p:nvSpPr>
          <p:cNvPr id="4" name="Content Placeholder 3">
            <a:extLst>
              <a:ext uri="{FF2B5EF4-FFF2-40B4-BE49-F238E27FC236}">
                <a16:creationId xmlns:a16="http://schemas.microsoft.com/office/drawing/2014/main" id="{EFECD961-32E4-412E-A3E3-9DB46171E713}"/>
              </a:ext>
            </a:extLst>
          </p:cNvPr>
          <p:cNvSpPr>
            <a:spLocks noGrp="1"/>
          </p:cNvSpPr>
          <p:nvPr>
            <p:ph sz="half" idx="2"/>
          </p:nvPr>
        </p:nvSpPr>
        <p:spPr>
          <a:xfrm>
            <a:off x="4724399" y="1825625"/>
            <a:ext cx="6898395" cy="4351338"/>
          </a:xfrm>
        </p:spPr>
        <p:txBody>
          <a:bodyPr anchor="ctr">
            <a:normAutofit fontScale="55000" lnSpcReduction="20000"/>
          </a:bodyPr>
          <a:lstStyle/>
          <a:p>
            <a:pPr marL="0" indent="0" fontAlgn="base">
              <a:buNone/>
            </a:pPr>
            <a:r>
              <a:rPr lang="en-US" dirty="0"/>
              <a:t>Ms. Stacy Canyon </a:t>
            </a:r>
          </a:p>
          <a:p>
            <a:pPr marL="0" indent="0" fontAlgn="base">
              <a:buNone/>
            </a:pPr>
            <a:r>
              <a:rPr lang="en-US" dirty="0"/>
              <a:t>Charter Communications</a:t>
            </a:r>
          </a:p>
          <a:p>
            <a:pPr marL="0" indent="0" fontAlgn="base">
              <a:buNone/>
            </a:pPr>
            <a:r>
              <a:rPr lang="en-US" dirty="0"/>
              <a:t>Human Resources</a:t>
            </a:r>
          </a:p>
          <a:p>
            <a:pPr marL="0" indent="0" fontAlgn="base">
              <a:buNone/>
            </a:pPr>
            <a:r>
              <a:rPr lang="en-US" dirty="0"/>
              <a:t>4781 Irwindale Avenue</a:t>
            </a:r>
          </a:p>
          <a:p>
            <a:pPr marL="0" indent="0" fontAlgn="base">
              <a:buNone/>
            </a:pPr>
            <a:r>
              <a:rPr lang="en-US" dirty="0"/>
              <a:t>Irwindale, CA 91706</a:t>
            </a:r>
          </a:p>
          <a:p>
            <a:pPr marL="0" indent="0" fontAlgn="base">
              <a:buNone/>
            </a:pPr>
            <a:r>
              <a:rPr lang="en-US" dirty="0"/>
              <a:t> </a:t>
            </a:r>
          </a:p>
          <a:p>
            <a:pPr marL="0" indent="0" fontAlgn="base">
              <a:buNone/>
            </a:pPr>
            <a:r>
              <a:rPr lang="en-US" b="1" dirty="0"/>
              <a:t>Ref: Senior Human Resources Generalist (24703911)</a:t>
            </a:r>
            <a:endParaRPr lang="en-US" dirty="0"/>
          </a:p>
          <a:p>
            <a:pPr marL="0" indent="0" fontAlgn="base">
              <a:buNone/>
            </a:pPr>
            <a:r>
              <a:rPr lang="en-US" dirty="0"/>
              <a:t> </a:t>
            </a:r>
          </a:p>
          <a:p>
            <a:pPr marL="0" indent="0" fontAlgn="base">
              <a:buNone/>
            </a:pPr>
            <a:r>
              <a:rPr lang="en-US" dirty="0"/>
              <a:t>Dear HR or Hiring Manager:</a:t>
            </a:r>
          </a:p>
          <a:p>
            <a:pPr marL="0" indent="0" fontAlgn="base">
              <a:buNone/>
            </a:pPr>
            <a:r>
              <a:rPr lang="en-US" dirty="0"/>
              <a:t> </a:t>
            </a:r>
          </a:p>
          <a:p>
            <a:pPr marL="0" indent="0" fontAlgn="base">
              <a:buNone/>
            </a:pPr>
            <a:r>
              <a:rPr lang="en-US" dirty="0"/>
              <a:t>I am contacting you to express my interest in pursuing the position of Senior Human Resources Generalist.  Since the position appears to be an excellent match for my related skills and areas of expertise, I have enclosed my resume along with a one-page summary of my background. As you can see from my information, I have significant experience in in human resources and would like to point out how my skills and expertise relate to the needs of the position.  </a:t>
            </a:r>
          </a:p>
        </p:txBody>
      </p:sp>
      <p:sp>
        <p:nvSpPr>
          <p:cNvPr id="5" name="Date Placeholder 4">
            <a:extLst>
              <a:ext uri="{FF2B5EF4-FFF2-40B4-BE49-F238E27FC236}">
                <a16:creationId xmlns:a16="http://schemas.microsoft.com/office/drawing/2014/main" id="{D20378E6-22EA-4EA8-9A53-AF80ADB38C0F}"/>
              </a:ext>
            </a:extLst>
          </p:cNvPr>
          <p:cNvSpPr>
            <a:spLocks noGrp="1"/>
          </p:cNvSpPr>
          <p:nvPr>
            <p:ph type="dt" sz="half" idx="10"/>
          </p:nvPr>
        </p:nvSpPr>
        <p:spPr/>
        <p:txBody>
          <a:bodyPr/>
          <a:lstStyle/>
          <a:p>
            <a:r>
              <a:rPr lang="en-US" dirty="0"/>
              <a:t>March 2022</a:t>
            </a:r>
          </a:p>
        </p:txBody>
      </p:sp>
      <p:sp>
        <p:nvSpPr>
          <p:cNvPr id="6" name="Slide Number Placeholder 5">
            <a:extLst>
              <a:ext uri="{FF2B5EF4-FFF2-40B4-BE49-F238E27FC236}">
                <a16:creationId xmlns:a16="http://schemas.microsoft.com/office/drawing/2014/main" id="{B16FFA7D-A790-4726-A583-073BDF439881}"/>
              </a:ext>
            </a:extLst>
          </p:cNvPr>
          <p:cNvSpPr>
            <a:spLocks noGrp="1"/>
          </p:cNvSpPr>
          <p:nvPr>
            <p:ph type="sldNum" sz="quarter" idx="12"/>
          </p:nvPr>
        </p:nvSpPr>
        <p:spPr/>
        <p:txBody>
          <a:bodyPr/>
          <a:lstStyle/>
          <a:p>
            <a:fld id="{7370FF4D-F145-4614-AD68-287873F242EE}" type="slidenum">
              <a:rPr lang="en-US" smtClean="0"/>
              <a:t>37</a:t>
            </a:fld>
            <a:endParaRPr lang="en-US"/>
          </a:p>
        </p:txBody>
      </p:sp>
      <p:sp>
        <p:nvSpPr>
          <p:cNvPr id="8" name="Rectangle 7">
            <a:extLst>
              <a:ext uri="{FF2B5EF4-FFF2-40B4-BE49-F238E27FC236}">
                <a16:creationId xmlns:a16="http://schemas.microsoft.com/office/drawing/2014/main" id="{C37BAC75-DF8B-4328-A5CD-DE761FD13EBE}"/>
              </a:ext>
            </a:extLst>
          </p:cNvPr>
          <p:cNvSpPr/>
          <p:nvPr/>
        </p:nvSpPr>
        <p:spPr>
          <a:xfrm>
            <a:off x="1178805" y="1825625"/>
            <a:ext cx="3316077" cy="18209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7589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69FA34F6-23C3-41C8-9D3B-10EAF7902644}"/>
              </a:ext>
            </a:extLst>
          </p:cNvPr>
          <p:cNvPicPr>
            <a:picLocks noGrp="1" noChangeAspect="1"/>
          </p:cNvPicPr>
          <p:nvPr>
            <p:ph sz="half" idx="1"/>
          </p:nvPr>
        </p:nvPicPr>
        <p:blipFill>
          <a:blip r:embed="rId3"/>
          <a:stretch>
            <a:fillRect/>
          </a:stretch>
        </p:blipFill>
        <p:spPr>
          <a:xfrm>
            <a:off x="818219" y="1825625"/>
            <a:ext cx="4053762" cy="4351338"/>
          </a:xfrm>
          <a:prstGeom prst="rect">
            <a:avLst/>
          </a:prstGeom>
        </p:spPr>
      </p:pic>
      <p:sp>
        <p:nvSpPr>
          <p:cNvPr id="2" name="Title 1">
            <a:extLst>
              <a:ext uri="{FF2B5EF4-FFF2-40B4-BE49-F238E27FC236}">
                <a16:creationId xmlns:a16="http://schemas.microsoft.com/office/drawing/2014/main" id="{78939BA5-F87B-4696-B237-71C3F7B6DC49}"/>
              </a:ext>
            </a:extLst>
          </p:cNvPr>
          <p:cNvSpPr>
            <a:spLocks noGrp="1"/>
          </p:cNvSpPr>
          <p:nvPr>
            <p:ph type="title"/>
          </p:nvPr>
        </p:nvSpPr>
        <p:spPr/>
        <p:txBody>
          <a:bodyPr/>
          <a:lstStyle/>
          <a:p>
            <a:r>
              <a:rPr lang="en-US" dirty="0"/>
              <a:t>Cover Letter Example</a:t>
            </a:r>
          </a:p>
        </p:txBody>
      </p:sp>
      <p:graphicFrame>
        <p:nvGraphicFramePr>
          <p:cNvPr id="7" name="Content Placeholder 6">
            <a:extLst>
              <a:ext uri="{FF2B5EF4-FFF2-40B4-BE49-F238E27FC236}">
                <a16:creationId xmlns:a16="http://schemas.microsoft.com/office/drawing/2014/main" id="{3EB7D4D6-6B51-4AC1-9B93-0BECDA52A955}"/>
              </a:ext>
            </a:extLst>
          </p:cNvPr>
          <p:cNvGraphicFramePr>
            <a:graphicFrameLocks noGrp="1"/>
          </p:cNvGraphicFramePr>
          <p:nvPr>
            <p:ph sz="half" idx="2"/>
            <p:extLst>
              <p:ext uri="{D42A27DB-BD31-4B8C-83A1-F6EECF244321}">
                <p14:modId xmlns:p14="http://schemas.microsoft.com/office/powerpoint/2010/main" val="2834789382"/>
              </p:ext>
            </p:extLst>
          </p:nvPr>
        </p:nvGraphicFramePr>
        <p:xfrm>
          <a:off x="4724400" y="1825625"/>
          <a:ext cx="7030598" cy="4582160"/>
        </p:xfrm>
        <a:graphic>
          <a:graphicData uri="http://schemas.openxmlformats.org/drawingml/2006/table">
            <a:tbl>
              <a:tblPr firstRow="1" bandRow="1">
                <a:tableStyleId>{C083E6E3-FA7D-4D7B-A595-EF9225AFEA82}</a:tableStyleId>
              </a:tblPr>
              <a:tblGrid>
                <a:gridCol w="3317913">
                  <a:extLst>
                    <a:ext uri="{9D8B030D-6E8A-4147-A177-3AD203B41FA5}">
                      <a16:colId xmlns:a16="http://schemas.microsoft.com/office/drawing/2014/main" val="2031791943"/>
                    </a:ext>
                  </a:extLst>
                </a:gridCol>
                <a:gridCol w="3712685">
                  <a:extLst>
                    <a:ext uri="{9D8B030D-6E8A-4147-A177-3AD203B41FA5}">
                      <a16:colId xmlns:a16="http://schemas.microsoft.com/office/drawing/2014/main" val="1583020518"/>
                    </a:ext>
                  </a:extLst>
                </a:gridCol>
              </a:tblGrid>
              <a:tr h="370840">
                <a:tc>
                  <a:txBody>
                    <a:bodyPr/>
                    <a:lstStyle/>
                    <a:p>
                      <a:pPr marL="0" marR="0" fontAlgn="base">
                        <a:spcBef>
                          <a:spcPts val="0"/>
                        </a:spcBef>
                        <a:spcAft>
                          <a:spcPts val="0"/>
                        </a:spcAft>
                      </a:pPr>
                      <a:r>
                        <a:rPr lang="en-US" sz="1800" b="1" dirty="0">
                          <a:effectLst/>
                          <a:latin typeface="+mn-lt"/>
                          <a:ea typeface="Times New Roman" panose="02020603050405020304" pitchFamily="18" charset="0"/>
                        </a:rPr>
                        <a:t>Position Requirements</a:t>
                      </a:r>
                      <a:endParaRPr lang="en-US" sz="1800" dirty="0">
                        <a:effectLst/>
                        <a:latin typeface="+mn-lt"/>
                        <a:ea typeface="Times New Roman" panose="02020603050405020304" pitchFamily="18" charset="0"/>
                      </a:endParaRPr>
                    </a:p>
                  </a:txBody>
                  <a:tcPr marL="68580" marR="68580" marT="0" marB="0"/>
                </a:tc>
                <a:tc>
                  <a:txBody>
                    <a:bodyPr/>
                    <a:lstStyle/>
                    <a:p>
                      <a:pPr marL="0" marR="0" fontAlgn="base">
                        <a:spcBef>
                          <a:spcPts val="0"/>
                        </a:spcBef>
                        <a:spcAft>
                          <a:spcPts val="0"/>
                        </a:spcAft>
                      </a:pPr>
                      <a:r>
                        <a:rPr lang="en-US" sz="1800" b="1">
                          <a:effectLst/>
                          <a:latin typeface="+mn-lt"/>
                          <a:ea typeface="Times New Roman" panose="02020603050405020304" pitchFamily="18" charset="0"/>
                        </a:rPr>
                        <a:t>My Experience</a:t>
                      </a:r>
                      <a:endParaRPr lang="en-US" sz="180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3858859058"/>
                  </a:ext>
                </a:extLst>
              </a:tr>
              <a:tr h="370840">
                <a:tc>
                  <a:txBody>
                    <a:bodyPr/>
                    <a:lstStyle/>
                    <a:p>
                      <a:pPr marL="0" marR="0" fontAlgn="base">
                        <a:spcBef>
                          <a:spcPts val="0"/>
                        </a:spcBef>
                        <a:spcAft>
                          <a:spcPts val="0"/>
                        </a:spcAft>
                      </a:pPr>
                      <a:r>
                        <a:rPr lang="en-US" sz="1800">
                          <a:effectLst/>
                          <a:latin typeface="+mn-lt"/>
                          <a:ea typeface="Times New Roman" panose="02020603050405020304" pitchFamily="18" charset="0"/>
                        </a:rPr>
                        <a:t>Experience recruiting in Pharmaceutical industry</a:t>
                      </a:r>
                    </a:p>
                  </a:txBody>
                  <a:tcPr marL="68580" marR="68580" marT="0" marB="0"/>
                </a:tc>
                <a:tc>
                  <a:txBody>
                    <a:bodyPr/>
                    <a:lstStyle/>
                    <a:p>
                      <a:pPr marL="0" marR="0" fontAlgn="base">
                        <a:spcBef>
                          <a:spcPts val="0"/>
                        </a:spcBef>
                        <a:spcAft>
                          <a:spcPts val="0"/>
                        </a:spcAft>
                      </a:pPr>
                      <a:r>
                        <a:rPr lang="en-US" sz="1800">
                          <a:effectLst/>
                          <a:latin typeface="+mn-lt"/>
                          <a:ea typeface="Times New Roman" panose="02020603050405020304" pitchFamily="18" charset="0"/>
                        </a:rPr>
                        <a:t>Placed over 50 applicants of various levels in top pharmaceutical companies</a:t>
                      </a:r>
                    </a:p>
                  </a:txBody>
                  <a:tcPr marL="68580" marR="68580" marT="0" marB="0"/>
                </a:tc>
                <a:extLst>
                  <a:ext uri="{0D108BD9-81ED-4DB2-BD59-A6C34878D82A}">
                    <a16:rowId xmlns:a16="http://schemas.microsoft.com/office/drawing/2014/main" val="2202016679"/>
                  </a:ext>
                </a:extLst>
              </a:tr>
              <a:tr h="370840">
                <a:tc>
                  <a:txBody>
                    <a:bodyPr/>
                    <a:lstStyle/>
                    <a:p>
                      <a:pPr marL="0" marR="0" fontAlgn="base">
                        <a:spcBef>
                          <a:spcPts val="0"/>
                        </a:spcBef>
                        <a:spcAft>
                          <a:spcPts val="0"/>
                        </a:spcAft>
                      </a:pPr>
                      <a:r>
                        <a:rPr lang="en-US" sz="1800">
                          <a:effectLst/>
                          <a:latin typeface="+mn-lt"/>
                          <a:ea typeface="Times New Roman" panose="02020603050405020304" pitchFamily="18" charset="0"/>
                        </a:rPr>
                        <a:t>Degree preferred</a:t>
                      </a:r>
                    </a:p>
                  </a:txBody>
                  <a:tcPr marL="68580" marR="68580" marT="0" marB="0"/>
                </a:tc>
                <a:tc>
                  <a:txBody>
                    <a:bodyPr/>
                    <a:lstStyle/>
                    <a:p>
                      <a:pPr marL="0" marR="0" fontAlgn="base">
                        <a:spcBef>
                          <a:spcPts val="0"/>
                        </a:spcBef>
                        <a:spcAft>
                          <a:spcPts val="0"/>
                        </a:spcAft>
                      </a:pPr>
                      <a:r>
                        <a:rPr lang="en-US" sz="1800" dirty="0">
                          <a:effectLst/>
                          <a:latin typeface="+mn-lt"/>
                          <a:ea typeface="Times New Roman" panose="02020603050405020304" pitchFamily="18" charset="0"/>
                        </a:rPr>
                        <a:t>BA in Communications from UCLA</a:t>
                      </a:r>
                    </a:p>
                  </a:txBody>
                  <a:tcPr marL="68580" marR="68580" marT="0" marB="0"/>
                </a:tc>
                <a:extLst>
                  <a:ext uri="{0D108BD9-81ED-4DB2-BD59-A6C34878D82A}">
                    <a16:rowId xmlns:a16="http://schemas.microsoft.com/office/drawing/2014/main" val="1057504796"/>
                  </a:ext>
                </a:extLst>
              </a:tr>
              <a:tr h="370840">
                <a:tc>
                  <a:txBody>
                    <a:bodyPr/>
                    <a:lstStyle/>
                    <a:p>
                      <a:pPr marL="0" marR="0" fontAlgn="base">
                        <a:spcBef>
                          <a:spcPts val="0"/>
                        </a:spcBef>
                        <a:spcAft>
                          <a:spcPts val="0"/>
                        </a:spcAft>
                      </a:pPr>
                      <a:r>
                        <a:rPr lang="en-US" sz="1800">
                          <a:effectLst/>
                          <a:latin typeface="+mn-lt"/>
                          <a:ea typeface="Times New Roman" panose="02020603050405020304" pitchFamily="18" charset="0"/>
                        </a:rPr>
                        <a:t>Excellent communication skills</a:t>
                      </a:r>
                    </a:p>
                  </a:txBody>
                  <a:tcPr marL="68580" marR="68580" marT="0" marB="0"/>
                </a:tc>
                <a:tc>
                  <a:txBody>
                    <a:bodyPr/>
                    <a:lstStyle/>
                    <a:p>
                      <a:pPr marL="0" marR="0" fontAlgn="base">
                        <a:spcBef>
                          <a:spcPts val="0"/>
                        </a:spcBef>
                        <a:spcAft>
                          <a:spcPts val="0"/>
                        </a:spcAft>
                      </a:pPr>
                      <a:r>
                        <a:rPr lang="en-US" sz="1800">
                          <a:effectLst/>
                          <a:latin typeface="+mn-lt"/>
                          <a:ea typeface="Times New Roman" panose="02020603050405020304" pitchFamily="18" charset="0"/>
                        </a:rPr>
                        <a:t>Currently teaching course in Communication Studies</a:t>
                      </a:r>
                    </a:p>
                  </a:txBody>
                  <a:tcPr marL="68580" marR="68580" marT="0" marB="0"/>
                </a:tc>
                <a:extLst>
                  <a:ext uri="{0D108BD9-81ED-4DB2-BD59-A6C34878D82A}">
                    <a16:rowId xmlns:a16="http://schemas.microsoft.com/office/drawing/2014/main" val="2049199376"/>
                  </a:ext>
                </a:extLst>
              </a:tr>
              <a:tr h="370840">
                <a:tc>
                  <a:txBody>
                    <a:bodyPr/>
                    <a:lstStyle/>
                    <a:p>
                      <a:pPr marL="0" marR="0" fontAlgn="base">
                        <a:spcBef>
                          <a:spcPts val="0"/>
                        </a:spcBef>
                        <a:spcAft>
                          <a:spcPts val="0"/>
                        </a:spcAft>
                      </a:pPr>
                      <a:r>
                        <a:rPr lang="en-US" sz="1800">
                          <a:effectLst/>
                          <a:latin typeface="+mn-lt"/>
                          <a:ea typeface="Times New Roman" panose="02020603050405020304" pitchFamily="18" charset="0"/>
                        </a:rPr>
                        <a:t>Internet search experience</a:t>
                      </a:r>
                    </a:p>
                  </a:txBody>
                  <a:tcPr marL="68580" marR="68580" marT="0" marB="0"/>
                </a:tc>
                <a:tc>
                  <a:txBody>
                    <a:bodyPr/>
                    <a:lstStyle/>
                    <a:p>
                      <a:pPr marL="0" marR="0" fontAlgn="base">
                        <a:spcBef>
                          <a:spcPts val="0"/>
                        </a:spcBef>
                        <a:spcAft>
                          <a:spcPts val="0"/>
                        </a:spcAft>
                      </a:pPr>
                      <a:r>
                        <a:rPr lang="en-US" sz="1800">
                          <a:effectLst/>
                          <a:latin typeface="+mn-lt"/>
                          <a:ea typeface="Times New Roman" panose="02020603050405020304" pitchFamily="18" charset="0"/>
                        </a:rPr>
                        <a:t>Knowledge and experience using the top job search sites with subscription to many</a:t>
                      </a:r>
                    </a:p>
                  </a:txBody>
                  <a:tcPr marL="68580" marR="68580" marT="0" marB="0"/>
                </a:tc>
                <a:extLst>
                  <a:ext uri="{0D108BD9-81ED-4DB2-BD59-A6C34878D82A}">
                    <a16:rowId xmlns:a16="http://schemas.microsoft.com/office/drawing/2014/main" val="2917689600"/>
                  </a:ext>
                </a:extLst>
              </a:tr>
              <a:tr h="370840">
                <a:tc>
                  <a:txBody>
                    <a:bodyPr/>
                    <a:lstStyle/>
                    <a:p>
                      <a:pPr marL="0" marR="0" fontAlgn="base">
                        <a:spcBef>
                          <a:spcPts val="0"/>
                        </a:spcBef>
                        <a:spcAft>
                          <a:spcPts val="0"/>
                        </a:spcAft>
                      </a:pPr>
                      <a:r>
                        <a:rPr lang="en-US" sz="1800">
                          <a:effectLst/>
                          <a:latin typeface="+mn-lt"/>
                          <a:ea typeface="Times New Roman" panose="02020603050405020304" pitchFamily="18" charset="0"/>
                        </a:rPr>
                        <a:t>Knowledge of compensation market</a:t>
                      </a:r>
                    </a:p>
                  </a:txBody>
                  <a:tcPr marL="68580" marR="68580" marT="0" marB="0"/>
                </a:tc>
                <a:tc>
                  <a:txBody>
                    <a:bodyPr/>
                    <a:lstStyle/>
                    <a:p>
                      <a:pPr marL="0" marR="0" fontAlgn="base">
                        <a:spcBef>
                          <a:spcPts val="0"/>
                        </a:spcBef>
                        <a:spcAft>
                          <a:spcPts val="0"/>
                        </a:spcAft>
                      </a:pPr>
                      <a:r>
                        <a:rPr lang="en-US" sz="1800">
                          <a:effectLst/>
                          <a:latin typeface="+mn-lt"/>
                          <a:ea typeface="Times New Roman" panose="02020603050405020304" pitchFamily="18" charset="0"/>
                        </a:rPr>
                        <a:t>Over 15 years of experience in compensation package development</a:t>
                      </a:r>
                    </a:p>
                  </a:txBody>
                  <a:tcPr marL="68580" marR="68580" marT="0" marB="0"/>
                </a:tc>
                <a:extLst>
                  <a:ext uri="{0D108BD9-81ED-4DB2-BD59-A6C34878D82A}">
                    <a16:rowId xmlns:a16="http://schemas.microsoft.com/office/drawing/2014/main" val="757485084"/>
                  </a:ext>
                </a:extLst>
              </a:tr>
              <a:tr h="370840">
                <a:tc>
                  <a:txBody>
                    <a:bodyPr/>
                    <a:lstStyle/>
                    <a:p>
                      <a:pPr marL="0" marR="0" fontAlgn="base">
                        <a:spcBef>
                          <a:spcPts val="0"/>
                        </a:spcBef>
                        <a:spcAft>
                          <a:spcPts val="0"/>
                        </a:spcAft>
                      </a:pPr>
                      <a:r>
                        <a:rPr lang="en-US" sz="1800">
                          <a:effectLst/>
                          <a:latin typeface="+mn-lt"/>
                          <a:ea typeface="Times New Roman" panose="02020603050405020304" pitchFamily="18" charset="0"/>
                        </a:rPr>
                        <a:t>Strong negotiation skills</a:t>
                      </a:r>
                    </a:p>
                  </a:txBody>
                  <a:tcPr marL="68580" marR="68580" marT="0" marB="0"/>
                </a:tc>
                <a:tc>
                  <a:txBody>
                    <a:bodyPr/>
                    <a:lstStyle/>
                    <a:p>
                      <a:pPr marL="0" marR="0" fontAlgn="base">
                        <a:spcBef>
                          <a:spcPts val="0"/>
                        </a:spcBef>
                        <a:spcAft>
                          <a:spcPts val="0"/>
                        </a:spcAft>
                      </a:pPr>
                      <a:r>
                        <a:rPr lang="en-US" sz="1800" dirty="0">
                          <a:effectLst/>
                          <a:latin typeface="+mn-lt"/>
                          <a:ea typeface="Times New Roman" panose="02020603050405020304" pitchFamily="18" charset="0"/>
                        </a:rPr>
                        <a:t>Over 15 years of experience negotiating compensation packages</a:t>
                      </a:r>
                    </a:p>
                  </a:txBody>
                  <a:tcPr marL="68580" marR="68580" marT="0" marB="0"/>
                </a:tc>
                <a:extLst>
                  <a:ext uri="{0D108BD9-81ED-4DB2-BD59-A6C34878D82A}">
                    <a16:rowId xmlns:a16="http://schemas.microsoft.com/office/drawing/2014/main" val="129487691"/>
                  </a:ext>
                </a:extLst>
              </a:tr>
            </a:tbl>
          </a:graphicData>
        </a:graphic>
      </p:graphicFrame>
      <p:sp>
        <p:nvSpPr>
          <p:cNvPr id="5" name="Date Placeholder 4">
            <a:extLst>
              <a:ext uri="{FF2B5EF4-FFF2-40B4-BE49-F238E27FC236}">
                <a16:creationId xmlns:a16="http://schemas.microsoft.com/office/drawing/2014/main" id="{D20378E6-22EA-4EA8-9A53-AF80ADB38C0F}"/>
              </a:ext>
            </a:extLst>
          </p:cNvPr>
          <p:cNvSpPr>
            <a:spLocks noGrp="1"/>
          </p:cNvSpPr>
          <p:nvPr>
            <p:ph type="dt" sz="half" idx="10"/>
          </p:nvPr>
        </p:nvSpPr>
        <p:spPr/>
        <p:txBody>
          <a:bodyPr/>
          <a:lstStyle/>
          <a:p>
            <a:r>
              <a:rPr lang="en-US" dirty="0"/>
              <a:t>March 2022</a:t>
            </a:r>
          </a:p>
        </p:txBody>
      </p:sp>
      <p:sp>
        <p:nvSpPr>
          <p:cNvPr id="6" name="Slide Number Placeholder 5">
            <a:extLst>
              <a:ext uri="{FF2B5EF4-FFF2-40B4-BE49-F238E27FC236}">
                <a16:creationId xmlns:a16="http://schemas.microsoft.com/office/drawing/2014/main" id="{B16FFA7D-A790-4726-A583-073BDF439881}"/>
              </a:ext>
            </a:extLst>
          </p:cNvPr>
          <p:cNvSpPr>
            <a:spLocks noGrp="1"/>
          </p:cNvSpPr>
          <p:nvPr>
            <p:ph type="sldNum" sz="quarter" idx="12"/>
          </p:nvPr>
        </p:nvSpPr>
        <p:spPr/>
        <p:txBody>
          <a:bodyPr/>
          <a:lstStyle/>
          <a:p>
            <a:fld id="{7370FF4D-F145-4614-AD68-287873F242EE}" type="slidenum">
              <a:rPr lang="en-US" smtClean="0"/>
              <a:t>38</a:t>
            </a:fld>
            <a:endParaRPr lang="en-US"/>
          </a:p>
        </p:txBody>
      </p:sp>
      <p:sp>
        <p:nvSpPr>
          <p:cNvPr id="8" name="Rectangle 7">
            <a:extLst>
              <a:ext uri="{FF2B5EF4-FFF2-40B4-BE49-F238E27FC236}">
                <a16:creationId xmlns:a16="http://schemas.microsoft.com/office/drawing/2014/main" id="{C37BAC75-DF8B-4328-A5CD-DE761FD13EBE}"/>
              </a:ext>
            </a:extLst>
          </p:cNvPr>
          <p:cNvSpPr/>
          <p:nvPr/>
        </p:nvSpPr>
        <p:spPr>
          <a:xfrm>
            <a:off x="1178805" y="3632395"/>
            <a:ext cx="3316077" cy="12370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522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69FA34F6-23C3-41C8-9D3B-10EAF7902644}"/>
              </a:ext>
            </a:extLst>
          </p:cNvPr>
          <p:cNvPicPr>
            <a:picLocks noGrp="1" noChangeAspect="1"/>
          </p:cNvPicPr>
          <p:nvPr>
            <p:ph sz="half" idx="1"/>
          </p:nvPr>
        </p:nvPicPr>
        <p:blipFill>
          <a:blip r:embed="rId3"/>
          <a:stretch>
            <a:fillRect/>
          </a:stretch>
        </p:blipFill>
        <p:spPr>
          <a:xfrm>
            <a:off x="818219" y="1825625"/>
            <a:ext cx="4053762" cy="4351338"/>
          </a:xfrm>
          <a:prstGeom prst="rect">
            <a:avLst/>
          </a:prstGeom>
        </p:spPr>
      </p:pic>
      <p:sp>
        <p:nvSpPr>
          <p:cNvPr id="2" name="Title 1">
            <a:extLst>
              <a:ext uri="{FF2B5EF4-FFF2-40B4-BE49-F238E27FC236}">
                <a16:creationId xmlns:a16="http://schemas.microsoft.com/office/drawing/2014/main" id="{78939BA5-F87B-4696-B237-71C3F7B6DC49}"/>
              </a:ext>
            </a:extLst>
          </p:cNvPr>
          <p:cNvSpPr>
            <a:spLocks noGrp="1"/>
          </p:cNvSpPr>
          <p:nvPr>
            <p:ph type="title"/>
          </p:nvPr>
        </p:nvSpPr>
        <p:spPr/>
        <p:txBody>
          <a:bodyPr/>
          <a:lstStyle/>
          <a:p>
            <a:r>
              <a:rPr lang="en-US" dirty="0"/>
              <a:t>Cover Letter Example</a:t>
            </a:r>
          </a:p>
        </p:txBody>
      </p:sp>
      <p:sp>
        <p:nvSpPr>
          <p:cNvPr id="5" name="Date Placeholder 4">
            <a:extLst>
              <a:ext uri="{FF2B5EF4-FFF2-40B4-BE49-F238E27FC236}">
                <a16:creationId xmlns:a16="http://schemas.microsoft.com/office/drawing/2014/main" id="{D20378E6-22EA-4EA8-9A53-AF80ADB38C0F}"/>
              </a:ext>
            </a:extLst>
          </p:cNvPr>
          <p:cNvSpPr>
            <a:spLocks noGrp="1"/>
          </p:cNvSpPr>
          <p:nvPr>
            <p:ph type="dt" sz="half" idx="10"/>
          </p:nvPr>
        </p:nvSpPr>
        <p:spPr/>
        <p:txBody>
          <a:bodyPr/>
          <a:lstStyle/>
          <a:p>
            <a:r>
              <a:rPr lang="en-US" dirty="0"/>
              <a:t>March 2022</a:t>
            </a:r>
          </a:p>
        </p:txBody>
      </p:sp>
      <p:sp>
        <p:nvSpPr>
          <p:cNvPr id="6" name="Slide Number Placeholder 5">
            <a:extLst>
              <a:ext uri="{FF2B5EF4-FFF2-40B4-BE49-F238E27FC236}">
                <a16:creationId xmlns:a16="http://schemas.microsoft.com/office/drawing/2014/main" id="{B16FFA7D-A790-4726-A583-073BDF439881}"/>
              </a:ext>
            </a:extLst>
          </p:cNvPr>
          <p:cNvSpPr>
            <a:spLocks noGrp="1"/>
          </p:cNvSpPr>
          <p:nvPr>
            <p:ph type="sldNum" sz="quarter" idx="12"/>
          </p:nvPr>
        </p:nvSpPr>
        <p:spPr/>
        <p:txBody>
          <a:bodyPr/>
          <a:lstStyle/>
          <a:p>
            <a:fld id="{7370FF4D-F145-4614-AD68-287873F242EE}" type="slidenum">
              <a:rPr lang="en-US" smtClean="0"/>
              <a:t>39</a:t>
            </a:fld>
            <a:endParaRPr lang="en-US"/>
          </a:p>
        </p:txBody>
      </p:sp>
      <p:sp>
        <p:nvSpPr>
          <p:cNvPr id="8" name="Rectangle 7">
            <a:extLst>
              <a:ext uri="{FF2B5EF4-FFF2-40B4-BE49-F238E27FC236}">
                <a16:creationId xmlns:a16="http://schemas.microsoft.com/office/drawing/2014/main" id="{C37BAC75-DF8B-4328-A5CD-DE761FD13EBE}"/>
              </a:ext>
            </a:extLst>
          </p:cNvPr>
          <p:cNvSpPr/>
          <p:nvPr/>
        </p:nvSpPr>
        <p:spPr>
          <a:xfrm>
            <a:off x="1178805" y="4844250"/>
            <a:ext cx="3316077" cy="12370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a:extLst>
              <a:ext uri="{FF2B5EF4-FFF2-40B4-BE49-F238E27FC236}">
                <a16:creationId xmlns:a16="http://schemas.microsoft.com/office/drawing/2014/main" id="{5EDA5FC3-91B9-4FD3-9BD5-EF201EDCF04B}"/>
              </a:ext>
            </a:extLst>
          </p:cNvPr>
          <p:cNvSpPr>
            <a:spLocks noGrp="1"/>
          </p:cNvSpPr>
          <p:nvPr>
            <p:ph sz="half" idx="2"/>
          </p:nvPr>
        </p:nvSpPr>
        <p:spPr>
          <a:xfrm>
            <a:off x="4724399" y="1825625"/>
            <a:ext cx="6898395" cy="4351338"/>
          </a:xfrm>
        </p:spPr>
        <p:txBody>
          <a:bodyPr anchor="ctr">
            <a:normAutofit lnSpcReduction="10000"/>
          </a:bodyPr>
          <a:lstStyle/>
          <a:p>
            <a:pPr marL="0" indent="0">
              <a:buNone/>
            </a:pPr>
            <a:r>
              <a:rPr lang="en-US" dirty="0"/>
              <a:t>I would appreciate an opportunity to speak with you and to share how I can bring value to your company with respect to this position. Thank you in advance for your consideration.</a:t>
            </a:r>
          </a:p>
          <a:p>
            <a:pPr marL="0" indent="0">
              <a:buNone/>
            </a:pPr>
            <a:r>
              <a:rPr lang="en-US" dirty="0"/>
              <a:t> </a:t>
            </a:r>
          </a:p>
          <a:p>
            <a:pPr marL="0" indent="0">
              <a:buNone/>
            </a:pPr>
            <a:r>
              <a:rPr lang="en-US" dirty="0"/>
              <a:t>Kindest regards,</a:t>
            </a:r>
          </a:p>
          <a:p>
            <a:pPr marL="0" indent="0">
              <a:buNone/>
            </a:pPr>
            <a:r>
              <a:rPr lang="en-US" dirty="0"/>
              <a:t>Cindy S. Best</a:t>
            </a:r>
          </a:p>
          <a:p>
            <a:pPr marL="0" indent="0">
              <a:buNone/>
            </a:pPr>
            <a:r>
              <a:rPr lang="en-US" dirty="0"/>
              <a:t>714-555-5555</a:t>
            </a:r>
          </a:p>
          <a:p>
            <a:pPr marL="0" indent="0">
              <a:buNone/>
            </a:pPr>
            <a:r>
              <a:rPr lang="en-US" dirty="0"/>
              <a:t>cindy.best@gmail.com</a:t>
            </a:r>
          </a:p>
        </p:txBody>
      </p:sp>
    </p:spTree>
    <p:extLst>
      <p:ext uri="{BB962C8B-B14F-4D97-AF65-F5344CB8AC3E}">
        <p14:creationId xmlns:p14="http://schemas.microsoft.com/office/powerpoint/2010/main" val="273026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ADCFA-2F93-46C3-92B8-72D0A6ABA3BA}"/>
              </a:ext>
            </a:extLst>
          </p:cNvPr>
          <p:cNvSpPr>
            <a:spLocks noGrp="1"/>
          </p:cNvSpPr>
          <p:nvPr>
            <p:ph type="title"/>
          </p:nvPr>
        </p:nvSpPr>
        <p:spPr/>
        <p:txBody>
          <a:bodyPr/>
          <a:lstStyle/>
          <a:p>
            <a:r>
              <a:rPr lang="en-US" dirty="0"/>
              <a:t>Resume Guidelines</a:t>
            </a:r>
          </a:p>
        </p:txBody>
      </p:sp>
      <p:sp>
        <p:nvSpPr>
          <p:cNvPr id="3" name="Text Placeholder 2">
            <a:extLst>
              <a:ext uri="{FF2B5EF4-FFF2-40B4-BE49-F238E27FC236}">
                <a16:creationId xmlns:a16="http://schemas.microsoft.com/office/drawing/2014/main" id="{09A9009C-A20A-4110-826F-FDC1CE4CD8EE}"/>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F765066B-F505-4CB0-9AB9-DF59AB77CDC6}"/>
              </a:ext>
            </a:extLst>
          </p:cNvPr>
          <p:cNvSpPr>
            <a:spLocks noGrp="1"/>
          </p:cNvSpPr>
          <p:nvPr>
            <p:ph type="dt" sz="half" idx="10"/>
          </p:nvPr>
        </p:nvSpPr>
        <p:spPr/>
        <p:txBody>
          <a:bodyPr/>
          <a:lstStyle/>
          <a:p>
            <a:r>
              <a:rPr lang="en-US" dirty="0"/>
              <a:t>March 2022</a:t>
            </a:r>
          </a:p>
        </p:txBody>
      </p:sp>
      <p:sp>
        <p:nvSpPr>
          <p:cNvPr id="5" name="Slide Number Placeholder 4">
            <a:extLst>
              <a:ext uri="{FF2B5EF4-FFF2-40B4-BE49-F238E27FC236}">
                <a16:creationId xmlns:a16="http://schemas.microsoft.com/office/drawing/2014/main" id="{FF9622FB-47A0-4B08-B622-6323EE1CEC7D}"/>
              </a:ext>
            </a:extLst>
          </p:cNvPr>
          <p:cNvSpPr>
            <a:spLocks noGrp="1"/>
          </p:cNvSpPr>
          <p:nvPr>
            <p:ph type="sldNum" sz="quarter" idx="12"/>
          </p:nvPr>
        </p:nvSpPr>
        <p:spPr/>
        <p:txBody>
          <a:bodyPr/>
          <a:lstStyle/>
          <a:p>
            <a:fld id="{7370FF4D-F145-4614-AD68-287873F242EE}" type="slidenum">
              <a:rPr lang="en-US" smtClean="0"/>
              <a:t>4</a:t>
            </a:fld>
            <a:endParaRPr lang="en-US"/>
          </a:p>
        </p:txBody>
      </p:sp>
    </p:spTree>
    <p:extLst>
      <p:ext uri="{BB962C8B-B14F-4D97-AF65-F5344CB8AC3E}">
        <p14:creationId xmlns:p14="http://schemas.microsoft.com/office/powerpoint/2010/main" val="357621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588A-F6E6-4005-927F-38471F8397AF}"/>
              </a:ext>
            </a:extLst>
          </p:cNvPr>
          <p:cNvSpPr>
            <a:spLocks noGrp="1"/>
          </p:cNvSpPr>
          <p:nvPr>
            <p:ph type="title"/>
          </p:nvPr>
        </p:nvSpPr>
        <p:spPr/>
        <p:txBody>
          <a:bodyPr/>
          <a:lstStyle/>
          <a:p>
            <a:r>
              <a:rPr lang="en-US" dirty="0"/>
              <a:t>Recap</a:t>
            </a:r>
          </a:p>
        </p:txBody>
      </p:sp>
      <p:sp>
        <p:nvSpPr>
          <p:cNvPr id="3" name="Content Placeholder 2">
            <a:extLst>
              <a:ext uri="{FF2B5EF4-FFF2-40B4-BE49-F238E27FC236}">
                <a16:creationId xmlns:a16="http://schemas.microsoft.com/office/drawing/2014/main" id="{FF481A23-9194-4721-A496-931D617A9298}"/>
              </a:ext>
            </a:extLst>
          </p:cNvPr>
          <p:cNvSpPr>
            <a:spLocks noGrp="1"/>
          </p:cNvSpPr>
          <p:nvPr>
            <p:ph idx="1"/>
          </p:nvPr>
        </p:nvSpPr>
        <p:spPr/>
        <p:txBody>
          <a:bodyPr/>
          <a:lstStyle/>
          <a:p>
            <a:pPr>
              <a:lnSpc>
                <a:spcPct val="100000"/>
              </a:lnSpc>
            </a:pPr>
            <a:r>
              <a:rPr lang="en-US" dirty="0"/>
              <a:t>Resume Guidelines</a:t>
            </a:r>
          </a:p>
          <a:p>
            <a:pPr lvl="1">
              <a:lnSpc>
                <a:spcPct val="100000"/>
              </a:lnSpc>
            </a:pPr>
            <a:r>
              <a:rPr lang="en-US" dirty="0"/>
              <a:t>Follow our formatting tips</a:t>
            </a:r>
          </a:p>
          <a:p>
            <a:pPr lvl="1">
              <a:lnSpc>
                <a:spcPct val="100000"/>
              </a:lnSpc>
            </a:pPr>
            <a:r>
              <a:rPr lang="en-US" dirty="0"/>
              <a:t>Show accomplishment statements using the PAR format</a:t>
            </a:r>
          </a:p>
          <a:p>
            <a:pPr lvl="1">
              <a:lnSpc>
                <a:spcPct val="100000"/>
              </a:lnSpc>
            </a:pPr>
            <a:endParaRPr lang="en-US" dirty="0"/>
          </a:p>
          <a:p>
            <a:pPr>
              <a:lnSpc>
                <a:spcPct val="100000"/>
              </a:lnSpc>
            </a:pPr>
            <a:r>
              <a:rPr lang="en-US" dirty="0"/>
              <a:t>Types of Resumes</a:t>
            </a:r>
          </a:p>
          <a:p>
            <a:pPr lvl="1">
              <a:lnSpc>
                <a:spcPct val="100000"/>
              </a:lnSpc>
            </a:pPr>
            <a:r>
              <a:rPr lang="en-US" dirty="0"/>
              <a:t>Chronological, Functional, Combination, &amp; 1-page Summary</a:t>
            </a:r>
          </a:p>
          <a:p>
            <a:pPr lvl="1">
              <a:lnSpc>
                <a:spcPct val="100000"/>
              </a:lnSpc>
            </a:pPr>
            <a:endParaRPr lang="en-US" dirty="0"/>
          </a:p>
          <a:p>
            <a:pPr>
              <a:lnSpc>
                <a:spcPct val="100000"/>
              </a:lnSpc>
            </a:pPr>
            <a:r>
              <a:rPr lang="en-US" dirty="0"/>
              <a:t>Cover Letters</a:t>
            </a:r>
          </a:p>
          <a:p>
            <a:pPr lvl="1">
              <a:lnSpc>
                <a:spcPct val="100000"/>
              </a:lnSpc>
            </a:pPr>
            <a:r>
              <a:rPr lang="en-US" dirty="0"/>
              <a:t>Summarize your match to the position</a:t>
            </a:r>
          </a:p>
          <a:p>
            <a:pPr marL="0" indent="0">
              <a:buNone/>
            </a:pPr>
            <a:endParaRPr lang="en-US" dirty="0"/>
          </a:p>
        </p:txBody>
      </p:sp>
      <p:sp>
        <p:nvSpPr>
          <p:cNvPr id="4" name="Date Placeholder 3">
            <a:extLst>
              <a:ext uri="{FF2B5EF4-FFF2-40B4-BE49-F238E27FC236}">
                <a16:creationId xmlns:a16="http://schemas.microsoft.com/office/drawing/2014/main" id="{A177F92E-D0AA-40B5-BD5E-3C5A2511F399}"/>
              </a:ext>
            </a:extLst>
          </p:cNvPr>
          <p:cNvSpPr>
            <a:spLocks noGrp="1"/>
          </p:cNvSpPr>
          <p:nvPr>
            <p:ph type="dt" sz="half" idx="10"/>
          </p:nvPr>
        </p:nvSpPr>
        <p:spPr/>
        <p:txBody>
          <a:bodyPr/>
          <a:lstStyle/>
          <a:p>
            <a:r>
              <a:rPr lang="en-US" dirty="0"/>
              <a:t>March 2022</a:t>
            </a:r>
          </a:p>
        </p:txBody>
      </p:sp>
      <p:sp>
        <p:nvSpPr>
          <p:cNvPr id="5" name="Slide Number Placeholder 4">
            <a:extLst>
              <a:ext uri="{FF2B5EF4-FFF2-40B4-BE49-F238E27FC236}">
                <a16:creationId xmlns:a16="http://schemas.microsoft.com/office/drawing/2014/main" id="{1B339C47-30D5-4777-B549-B9643F6C948B}"/>
              </a:ext>
            </a:extLst>
          </p:cNvPr>
          <p:cNvSpPr>
            <a:spLocks noGrp="1"/>
          </p:cNvSpPr>
          <p:nvPr>
            <p:ph type="sldNum" sz="quarter" idx="12"/>
          </p:nvPr>
        </p:nvSpPr>
        <p:spPr/>
        <p:txBody>
          <a:bodyPr/>
          <a:lstStyle/>
          <a:p>
            <a:fld id="{7370FF4D-F145-4614-AD68-287873F242EE}" type="slidenum">
              <a:rPr lang="en-US" smtClean="0"/>
              <a:t>40</a:t>
            </a:fld>
            <a:endParaRPr lang="en-US"/>
          </a:p>
        </p:txBody>
      </p:sp>
    </p:spTree>
    <p:extLst>
      <p:ext uri="{BB962C8B-B14F-4D97-AF65-F5344CB8AC3E}">
        <p14:creationId xmlns:p14="http://schemas.microsoft.com/office/powerpoint/2010/main" val="425257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BADCE7-01B0-4655-BFA3-501426459B5D}"/>
              </a:ext>
            </a:extLst>
          </p:cNvPr>
          <p:cNvSpPr>
            <a:spLocks noGrp="1"/>
          </p:cNvSpPr>
          <p:nvPr>
            <p:ph type="dt" sz="half" idx="10"/>
          </p:nvPr>
        </p:nvSpPr>
        <p:spPr/>
        <p:txBody>
          <a:bodyPr/>
          <a:lstStyle/>
          <a:p>
            <a:r>
              <a:rPr lang="en-US" dirty="0"/>
              <a:t>March 2022</a:t>
            </a:r>
          </a:p>
        </p:txBody>
      </p:sp>
      <p:sp>
        <p:nvSpPr>
          <p:cNvPr id="3" name="Slide Number Placeholder 2">
            <a:extLst>
              <a:ext uri="{FF2B5EF4-FFF2-40B4-BE49-F238E27FC236}">
                <a16:creationId xmlns:a16="http://schemas.microsoft.com/office/drawing/2014/main" id="{F276839E-1B5B-4CA5-B078-AD15FADAA828}"/>
              </a:ext>
            </a:extLst>
          </p:cNvPr>
          <p:cNvSpPr>
            <a:spLocks noGrp="1"/>
          </p:cNvSpPr>
          <p:nvPr>
            <p:ph type="sldNum" sz="quarter" idx="12"/>
          </p:nvPr>
        </p:nvSpPr>
        <p:spPr/>
        <p:txBody>
          <a:bodyPr/>
          <a:lstStyle/>
          <a:p>
            <a:fld id="{7370FF4D-F145-4614-AD68-287873F242EE}" type="slidenum">
              <a:rPr lang="en-US" smtClean="0"/>
              <a:t>41</a:t>
            </a:fld>
            <a:endParaRPr lang="en-US"/>
          </a:p>
        </p:txBody>
      </p:sp>
      <p:graphicFrame>
        <p:nvGraphicFramePr>
          <p:cNvPr id="4" name="Content Placeholder 5">
            <a:extLst>
              <a:ext uri="{FF2B5EF4-FFF2-40B4-BE49-F238E27FC236}">
                <a16:creationId xmlns:a16="http://schemas.microsoft.com/office/drawing/2014/main" id="{6C339843-5EA3-4D17-B7B6-0585F29B80A2}"/>
              </a:ext>
            </a:extLst>
          </p:cNvPr>
          <p:cNvGraphicFramePr>
            <a:graphicFrameLocks/>
          </p:cNvGraphicFramePr>
          <p:nvPr/>
        </p:nvGraphicFramePr>
        <p:xfrm>
          <a:off x="75414" y="171353"/>
          <a:ext cx="12116586" cy="5127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Rounded Corners 4">
            <a:extLst>
              <a:ext uri="{FF2B5EF4-FFF2-40B4-BE49-F238E27FC236}">
                <a16:creationId xmlns:a16="http://schemas.microsoft.com/office/drawing/2014/main" id="{47333E6F-88D3-4F68-AF9A-7180986848F8}"/>
              </a:ext>
            </a:extLst>
          </p:cNvPr>
          <p:cNvSpPr/>
          <p:nvPr/>
        </p:nvSpPr>
        <p:spPr>
          <a:xfrm>
            <a:off x="75414" y="5404742"/>
            <a:ext cx="12116586" cy="909188"/>
          </a:xfrm>
          <a:prstGeom prst="roundRect">
            <a:avLst/>
          </a:prstGeom>
          <a:solidFill>
            <a:srgbClr val="1DB0E9">
              <a:hueOff val="0"/>
              <a:satOff val="0"/>
              <a:lumOff val="0"/>
              <a:alphaOff val="0"/>
            </a:srgbClr>
          </a:solidFill>
          <a:ln w="12700" cap="flat" cmpd="sng" algn="ctr">
            <a:solidFill>
              <a:schemeClr val="bg1"/>
            </a:solidFill>
            <a:prstDash val="solid"/>
            <a:miter lim="800000"/>
          </a:ln>
          <a:effectLst/>
        </p:spPr>
        <p:txBody>
          <a:bodyPr spcFirstLastPara="0" vert="horz" wrap="square" lIns="72390" tIns="72390" rIns="72390" bIns="72390" numCol="1" spcCol="1270" anchor="ctr" anchorCtr="0">
            <a:noAutofit/>
          </a:bodyPr>
          <a:lstStyle/>
          <a:p>
            <a:pPr algn="ctr"/>
            <a:r>
              <a:rPr lang="en-US" sz="2400" dirty="0">
                <a:solidFill>
                  <a:schemeClr val="accent1"/>
                </a:solidFill>
              </a:rPr>
              <a:t>1-on-1 Coaching</a:t>
            </a:r>
          </a:p>
        </p:txBody>
      </p:sp>
      <p:pic>
        <p:nvPicPr>
          <p:cNvPr id="6" name="Picture 5" descr="File:Red &lt;strong&gt;Checkmark&lt;/strong&gt;.svg">
            <a:extLst>
              <a:ext uri="{FF2B5EF4-FFF2-40B4-BE49-F238E27FC236}">
                <a16:creationId xmlns:a16="http://schemas.microsoft.com/office/drawing/2014/main" id="{29A53778-5A30-4031-A9D6-2A74E57FED8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278941" y="1496477"/>
            <a:ext cx="619240" cy="772352"/>
          </a:xfrm>
          <a:prstGeom prst="rect">
            <a:avLst/>
          </a:prstGeom>
        </p:spPr>
      </p:pic>
      <p:pic>
        <p:nvPicPr>
          <p:cNvPr id="7" name="Picture 6" descr="File:Red &lt;strong&gt;Checkmark&lt;/strong&gt;.svg">
            <a:extLst>
              <a:ext uri="{FF2B5EF4-FFF2-40B4-BE49-F238E27FC236}">
                <a16:creationId xmlns:a16="http://schemas.microsoft.com/office/drawing/2014/main" id="{C83284BC-79FD-431E-AC6B-1B6E72E3709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348162" y="1496477"/>
            <a:ext cx="619240" cy="772352"/>
          </a:xfrm>
          <a:prstGeom prst="rect">
            <a:avLst/>
          </a:prstGeom>
        </p:spPr>
      </p:pic>
      <p:pic>
        <p:nvPicPr>
          <p:cNvPr id="8" name="Picture 7" descr="File:Red &lt;strong&gt;Checkmark&lt;/strong&gt;.svg">
            <a:extLst>
              <a:ext uri="{FF2B5EF4-FFF2-40B4-BE49-F238E27FC236}">
                <a16:creationId xmlns:a16="http://schemas.microsoft.com/office/drawing/2014/main" id="{EFE8981F-0B9F-4753-855E-6EC136FC026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417383" y="1496477"/>
            <a:ext cx="619240" cy="772352"/>
          </a:xfrm>
          <a:prstGeom prst="rect">
            <a:avLst/>
          </a:prstGeom>
        </p:spPr>
      </p:pic>
    </p:spTree>
    <p:extLst>
      <p:ext uri="{BB962C8B-B14F-4D97-AF65-F5344CB8AC3E}">
        <p14:creationId xmlns:p14="http://schemas.microsoft.com/office/powerpoint/2010/main" val="2055465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7" presetClass="emph" presetSubtype="2" fill="hold" grpId="0" nodeType="withEffect">
                                  <p:stCondLst>
                                    <p:cond delay="0"/>
                                  </p:stCondLst>
                                  <p:childTnLst>
                                    <p:animClr clrSpc="rgb" dir="cw">
                                      <p:cBhvr>
                                        <p:cTn id="12" dur="2000" fill="hold"/>
                                        <p:tgtEl>
                                          <p:spTgt spid="4">
                                            <p:graphicEl>
                                              <a:dgm id="{B2A3D9AB-98F2-4FBA-B8AE-F79DE1EBC236}"/>
                                            </p:graphicEl>
                                          </p:spTgt>
                                        </p:tgtEl>
                                        <p:attrNameLst>
                                          <p:attrName>stroke.color</p:attrName>
                                        </p:attrNameLst>
                                      </p:cBhvr>
                                      <p:to>
                                        <a:srgbClr val="00B050"/>
                                      </p:to>
                                    </p:animClr>
                                    <p:set>
                                      <p:cBhvr>
                                        <p:cTn id="13" dur="2000" fill="hold"/>
                                        <p:tgtEl>
                                          <p:spTgt spid="4">
                                            <p:graphicEl>
                                              <a:dgm id="{B2A3D9AB-98F2-4FBA-B8AE-F79DE1EBC236}"/>
                                            </p:graphicEl>
                                          </p:spTgt>
                                        </p:tgtEl>
                                        <p:attrNameLst>
                                          <p:attrName>stroke.on</p:attrName>
                                        </p:attrNameLst>
                                      </p:cBhvr>
                                      <p:to>
                                        <p:strVal val="true"/>
                                      </p:to>
                                    </p:set>
                                  </p:childTnLst>
                                </p:cTn>
                              </p:par>
                              <p:par>
                                <p:cTn id="14" presetID="7" presetClass="emph" presetSubtype="2" fill="hold" grpId="0" nodeType="withEffect">
                                  <p:stCondLst>
                                    <p:cond delay="0"/>
                                  </p:stCondLst>
                                  <p:childTnLst>
                                    <p:animClr clrSpc="rgb" dir="cw">
                                      <p:cBhvr>
                                        <p:cTn id="15" dur="2000" fill="hold"/>
                                        <p:tgtEl>
                                          <p:spTgt spid="4">
                                            <p:graphicEl>
                                              <a:dgm id="{C50EEE1D-6B32-41F8-8221-C819FA3EC6D0}"/>
                                            </p:graphicEl>
                                          </p:spTgt>
                                        </p:tgtEl>
                                        <p:attrNameLst>
                                          <p:attrName>stroke.color</p:attrName>
                                        </p:attrNameLst>
                                      </p:cBhvr>
                                      <p:to>
                                        <a:srgbClr val="00B050"/>
                                      </p:to>
                                    </p:animClr>
                                    <p:set>
                                      <p:cBhvr>
                                        <p:cTn id="16" dur="2000" fill="hold"/>
                                        <p:tgtEl>
                                          <p:spTgt spid="4">
                                            <p:graphicEl>
                                              <a:dgm id="{C50EEE1D-6B32-41F8-8221-C819FA3EC6D0}"/>
                                            </p:graphicEl>
                                          </p:spTgt>
                                        </p:tgtEl>
                                        <p:attrNameLst>
                                          <p:attrName>stroke.on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7" presetClass="emph" presetSubtype="2" fill="hold" grpId="0" nodeType="withEffect">
                                  <p:stCondLst>
                                    <p:cond delay="0"/>
                                  </p:stCondLst>
                                  <p:childTnLst>
                                    <p:animClr clrSpc="rgb" dir="cw">
                                      <p:cBhvr>
                                        <p:cTn id="23" dur="2000" fill="hold"/>
                                        <p:tgtEl>
                                          <p:spTgt spid="4">
                                            <p:graphicEl>
                                              <a:dgm id="{B4A7E6CF-7963-4F75-9198-86FFB92037C5}"/>
                                            </p:graphicEl>
                                          </p:spTgt>
                                        </p:tgtEl>
                                        <p:attrNameLst>
                                          <p:attrName>stroke.color</p:attrName>
                                        </p:attrNameLst>
                                      </p:cBhvr>
                                      <p:to>
                                        <a:srgbClr val="00B050"/>
                                      </p:to>
                                    </p:animClr>
                                    <p:set>
                                      <p:cBhvr>
                                        <p:cTn id="24" dur="2000" fill="hold"/>
                                        <p:tgtEl>
                                          <p:spTgt spid="4">
                                            <p:graphicEl>
                                              <a:dgm id="{B4A7E6CF-7963-4F75-9198-86FFB92037C5}"/>
                                            </p:graphicEl>
                                          </p:spTgt>
                                        </p:tgtEl>
                                        <p:attrNameLst>
                                          <p:attrName>stroke.on</p:attrName>
                                        </p:attrNameLst>
                                      </p:cBhvr>
                                      <p:to>
                                        <p:strVal val="true"/>
                                      </p:to>
                                    </p:set>
                                  </p:childTnLst>
                                </p:cTn>
                              </p:par>
                              <p:par>
                                <p:cTn id="25" presetID="7" presetClass="emph" presetSubtype="2" fill="hold" grpId="0" nodeType="withEffect">
                                  <p:stCondLst>
                                    <p:cond delay="500"/>
                                  </p:stCondLst>
                                  <p:childTnLst>
                                    <p:animClr clrSpc="rgb" dir="cw">
                                      <p:cBhvr>
                                        <p:cTn id="26" dur="2000" fill="hold"/>
                                        <p:tgtEl>
                                          <p:spTgt spid="4">
                                            <p:graphicEl>
                                              <a:dgm id="{30FE9F50-3EAB-44BF-8743-F60CE93C6248}"/>
                                            </p:graphicEl>
                                          </p:spTgt>
                                        </p:tgtEl>
                                        <p:attrNameLst>
                                          <p:attrName>stroke.color</p:attrName>
                                        </p:attrNameLst>
                                      </p:cBhvr>
                                      <p:to>
                                        <a:srgbClr val="FF0000"/>
                                      </p:to>
                                    </p:animClr>
                                    <p:set>
                                      <p:cBhvr>
                                        <p:cTn id="27" dur="2000" fill="hold"/>
                                        <p:tgtEl>
                                          <p:spTgt spid="4">
                                            <p:graphicEl>
                                              <a:dgm id="{30FE9F50-3EAB-44BF-8743-F60CE93C6248}"/>
                                            </p:graphicEl>
                                          </p:spTgt>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D0C70-8E7F-4A33-93D0-BC2BA7D2D60D}"/>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77962A20-66B3-4A70-A370-334E77FBFD96}"/>
              </a:ext>
            </a:extLst>
          </p:cNvPr>
          <p:cNvSpPr>
            <a:spLocks noGrp="1"/>
          </p:cNvSpPr>
          <p:nvPr>
            <p:ph idx="1"/>
          </p:nvPr>
        </p:nvSpPr>
        <p:spPr/>
        <p:txBody>
          <a:bodyPr anchor="ctr">
            <a:normAutofit/>
          </a:bodyPr>
          <a:lstStyle/>
          <a:p>
            <a:pPr marL="0" indent="0" algn="ctr">
              <a:buNone/>
            </a:pPr>
            <a:r>
              <a:rPr lang="en-US" sz="9600" dirty="0"/>
              <a:t>Questions?</a:t>
            </a:r>
          </a:p>
        </p:txBody>
      </p:sp>
      <p:sp>
        <p:nvSpPr>
          <p:cNvPr id="4" name="Date Placeholder 3">
            <a:extLst>
              <a:ext uri="{FF2B5EF4-FFF2-40B4-BE49-F238E27FC236}">
                <a16:creationId xmlns:a16="http://schemas.microsoft.com/office/drawing/2014/main" id="{C0E4F101-4852-46E2-BDEE-07426E6BC7E5}"/>
              </a:ext>
            </a:extLst>
          </p:cNvPr>
          <p:cNvSpPr>
            <a:spLocks noGrp="1"/>
          </p:cNvSpPr>
          <p:nvPr>
            <p:ph type="dt" sz="half" idx="10"/>
          </p:nvPr>
        </p:nvSpPr>
        <p:spPr/>
        <p:txBody>
          <a:bodyPr/>
          <a:lstStyle/>
          <a:p>
            <a:r>
              <a:rPr lang="en-US" dirty="0"/>
              <a:t>March 2022</a:t>
            </a:r>
          </a:p>
        </p:txBody>
      </p:sp>
      <p:sp>
        <p:nvSpPr>
          <p:cNvPr id="5" name="Slide Number Placeholder 4">
            <a:extLst>
              <a:ext uri="{FF2B5EF4-FFF2-40B4-BE49-F238E27FC236}">
                <a16:creationId xmlns:a16="http://schemas.microsoft.com/office/drawing/2014/main" id="{A8C01077-0550-4987-AA35-9DABEF98882B}"/>
              </a:ext>
            </a:extLst>
          </p:cNvPr>
          <p:cNvSpPr>
            <a:spLocks noGrp="1"/>
          </p:cNvSpPr>
          <p:nvPr>
            <p:ph type="sldNum" sz="quarter" idx="12"/>
          </p:nvPr>
        </p:nvSpPr>
        <p:spPr/>
        <p:txBody>
          <a:bodyPr/>
          <a:lstStyle/>
          <a:p>
            <a:fld id="{7370FF4D-F145-4614-AD68-287873F242EE}" type="slidenum">
              <a:rPr lang="en-US" smtClean="0"/>
              <a:t>42</a:t>
            </a:fld>
            <a:endParaRPr lang="en-US"/>
          </a:p>
        </p:txBody>
      </p:sp>
    </p:spTree>
    <p:extLst>
      <p:ext uri="{BB962C8B-B14F-4D97-AF65-F5344CB8AC3E}">
        <p14:creationId xmlns:p14="http://schemas.microsoft.com/office/powerpoint/2010/main" val="82009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AD302-CD9E-4CED-B4B2-B4D5245F04F7}"/>
              </a:ext>
            </a:extLst>
          </p:cNvPr>
          <p:cNvSpPr>
            <a:spLocks noGrp="1"/>
          </p:cNvSpPr>
          <p:nvPr>
            <p:ph type="title"/>
          </p:nvPr>
        </p:nvSpPr>
        <p:spPr/>
        <p:txBody>
          <a:bodyPr/>
          <a:lstStyle/>
          <a:p>
            <a:r>
              <a:rPr lang="en-US" dirty="0"/>
              <a:t>Applicant Tracking System (ATS)</a:t>
            </a:r>
          </a:p>
        </p:txBody>
      </p:sp>
      <p:sp>
        <p:nvSpPr>
          <p:cNvPr id="6" name="Content Placeholder 5">
            <a:extLst>
              <a:ext uri="{FF2B5EF4-FFF2-40B4-BE49-F238E27FC236}">
                <a16:creationId xmlns:a16="http://schemas.microsoft.com/office/drawing/2014/main" id="{12F86360-42DD-4E1C-8B1A-F566CA5264A1}"/>
              </a:ext>
            </a:extLst>
          </p:cNvPr>
          <p:cNvSpPr>
            <a:spLocks noGrp="1"/>
          </p:cNvSpPr>
          <p:nvPr>
            <p:ph sz="half" idx="1"/>
          </p:nvPr>
        </p:nvSpPr>
        <p:spPr/>
        <p:txBody>
          <a:bodyPr/>
          <a:lstStyle/>
          <a:p>
            <a:pPr>
              <a:lnSpc>
                <a:spcPct val="150000"/>
              </a:lnSpc>
            </a:pPr>
            <a:r>
              <a:rPr lang="en-US" dirty="0"/>
              <a:t>Searches resumes for keywords &amp; phrases</a:t>
            </a:r>
          </a:p>
          <a:p>
            <a:pPr>
              <a:lnSpc>
                <a:spcPct val="150000"/>
              </a:lnSpc>
            </a:pPr>
            <a:r>
              <a:rPr lang="en-US" dirty="0"/>
              <a:t>Eliminates 75% of applicants</a:t>
            </a:r>
          </a:p>
        </p:txBody>
      </p:sp>
      <p:pic>
        <p:nvPicPr>
          <p:cNvPr id="9" name="Content Placeholder 8">
            <a:extLst>
              <a:ext uri="{FF2B5EF4-FFF2-40B4-BE49-F238E27FC236}">
                <a16:creationId xmlns:a16="http://schemas.microsoft.com/office/drawing/2014/main" id="{E5B3FB9F-B30B-4F4C-96B7-D763E18B7E4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07728" y="1825625"/>
            <a:ext cx="4310544" cy="4351338"/>
          </a:xfrm>
        </p:spPr>
      </p:pic>
      <p:sp>
        <p:nvSpPr>
          <p:cNvPr id="4" name="Date Placeholder 3">
            <a:extLst>
              <a:ext uri="{FF2B5EF4-FFF2-40B4-BE49-F238E27FC236}">
                <a16:creationId xmlns:a16="http://schemas.microsoft.com/office/drawing/2014/main" id="{7E4E6232-6D78-4820-B0C2-3C08C4A2E447}"/>
              </a:ext>
            </a:extLst>
          </p:cNvPr>
          <p:cNvSpPr>
            <a:spLocks noGrp="1"/>
          </p:cNvSpPr>
          <p:nvPr>
            <p:ph type="dt" sz="half" idx="10"/>
          </p:nvPr>
        </p:nvSpPr>
        <p:spPr/>
        <p:txBody>
          <a:bodyPr/>
          <a:lstStyle/>
          <a:p>
            <a:r>
              <a:rPr lang="en-US" dirty="0"/>
              <a:t>March 2022</a:t>
            </a:r>
          </a:p>
        </p:txBody>
      </p:sp>
      <p:sp>
        <p:nvSpPr>
          <p:cNvPr id="5" name="Slide Number Placeholder 4">
            <a:extLst>
              <a:ext uri="{FF2B5EF4-FFF2-40B4-BE49-F238E27FC236}">
                <a16:creationId xmlns:a16="http://schemas.microsoft.com/office/drawing/2014/main" id="{813551D5-33A3-4EAD-937A-0E5928066CD0}"/>
              </a:ext>
            </a:extLst>
          </p:cNvPr>
          <p:cNvSpPr>
            <a:spLocks noGrp="1"/>
          </p:cNvSpPr>
          <p:nvPr>
            <p:ph type="sldNum" sz="quarter" idx="12"/>
          </p:nvPr>
        </p:nvSpPr>
        <p:spPr/>
        <p:txBody>
          <a:bodyPr/>
          <a:lstStyle/>
          <a:p>
            <a:fld id="{7370FF4D-F145-4614-AD68-287873F242EE}" type="slidenum">
              <a:rPr lang="en-US" smtClean="0"/>
              <a:t>5</a:t>
            </a:fld>
            <a:endParaRPr lang="en-US"/>
          </a:p>
        </p:txBody>
      </p:sp>
    </p:spTree>
    <p:extLst>
      <p:ext uri="{BB962C8B-B14F-4D97-AF65-F5344CB8AC3E}">
        <p14:creationId xmlns:p14="http://schemas.microsoft.com/office/powerpoint/2010/main" val="311848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AF8ED-7D6D-4371-B170-005FB9B1F7B7}"/>
              </a:ext>
            </a:extLst>
          </p:cNvPr>
          <p:cNvSpPr>
            <a:spLocks noGrp="1"/>
          </p:cNvSpPr>
          <p:nvPr>
            <p:ph type="title"/>
          </p:nvPr>
        </p:nvSpPr>
        <p:spPr/>
        <p:txBody>
          <a:bodyPr/>
          <a:lstStyle/>
          <a:p>
            <a:r>
              <a:rPr lang="en-US" dirty="0"/>
              <a:t>Recruiters &amp; Hiring Managers</a:t>
            </a:r>
          </a:p>
        </p:txBody>
      </p:sp>
      <p:pic>
        <p:nvPicPr>
          <p:cNvPr id="8" name="Content Placeholder 7">
            <a:extLst>
              <a:ext uri="{FF2B5EF4-FFF2-40B4-BE49-F238E27FC236}">
                <a16:creationId xmlns:a16="http://schemas.microsoft.com/office/drawing/2014/main" id="{1A646C20-BAE9-4E69-BD41-FF1689B9FDD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53331" y="1825625"/>
            <a:ext cx="4351338" cy="4351338"/>
          </a:xfrm>
        </p:spPr>
      </p:pic>
      <p:sp>
        <p:nvSpPr>
          <p:cNvPr id="4" name="Content Placeholder 3">
            <a:extLst>
              <a:ext uri="{FF2B5EF4-FFF2-40B4-BE49-F238E27FC236}">
                <a16:creationId xmlns:a16="http://schemas.microsoft.com/office/drawing/2014/main" id="{A07110FD-DCE1-4CCB-A13A-E4E3B95074C8}"/>
              </a:ext>
            </a:extLst>
          </p:cNvPr>
          <p:cNvSpPr>
            <a:spLocks noGrp="1"/>
          </p:cNvSpPr>
          <p:nvPr>
            <p:ph sz="half" idx="2"/>
          </p:nvPr>
        </p:nvSpPr>
        <p:spPr/>
        <p:txBody>
          <a:bodyPr>
            <a:normAutofit fontScale="92500"/>
          </a:bodyPr>
          <a:lstStyle/>
          <a:p>
            <a:pPr>
              <a:lnSpc>
                <a:spcPct val="150000"/>
              </a:lnSpc>
            </a:pPr>
            <a:r>
              <a:rPr lang="en-US" dirty="0"/>
              <a:t>Recruiters spend an average of </a:t>
            </a:r>
            <a:r>
              <a:rPr lang="en-US" b="1" dirty="0"/>
              <a:t>6 seconds</a:t>
            </a:r>
            <a:r>
              <a:rPr lang="en-US" dirty="0"/>
              <a:t> reviewing a resume</a:t>
            </a:r>
          </a:p>
          <a:p>
            <a:pPr>
              <a:lnSpc>
                <a:spcPct val="150000"/>
              </a:lnSpc>
            </a:pPr>
            <a:r>
              <a:rPr lang="en-US" dirty="0"/>
              <a:t>Looking for required skills and experience</a:t>
            </a:r>
          </a:p>
          <a:p>
            <a:pPr>
              <a:lnSpc>
                <a:spcPct val="150000"/>
              </a:lnSpc>
            </a:pPr>
            <a:r>
              <a:rPr lang="en-US" dirty="0"/>
              <a:t>May not read beyond first page</a:t>
            </a:r>
          </a:p>
        </p:txBody>
      </p:sp>
      <p:sp>
        <p:nvSpPr>
          <p:cNvPr id="5" name="Date Placeholder 4">
            <a:extLst>
              <a:ext uri="{FF2B5EF4-FFF2-40B4-BE49-F238E27FC236}">
                <a16:creationId xmlns:a16="http://schemas.microsoft.com/office/drawing/2014/main" id="{5A9FA5B9-2356-4EBF-ADD1-A5B7CF2BB9FC}"/>
              </a:ext>
            </a:extLst>
          </p:cNvPr>
          <p:cNvSpPr>
            <a:spLocks noGrp="1"/>
          </p:cNvSpPr>
          <p:nvPr>
            <p:ph type="dt" sz="half" idx="10"/>
          </p:nvPr>
        </p:nvSpPr>
        <p:spPr/>
        <p:txBody>
          <a:bodyPr/>
          <a:lstStyle/>
          <a:p>
            <a:r>
              <a:rPr lang="en-US" dirty="0"/>
              <a:t>March 2022</a:t>
            </a:r>
          </a:p>
        </p:txBody>
      </p:sp>
      <p:sp>
        <p:nvSpPr>
          <p:cNvPr id="6" name="Slide Number Placeholder 5">
            <a:extLst>
              <a:ext uri="{FF2B5EF4-FFF2-40B4-BE49-F238E27FC236}">
                <a16:creationId xmlns:a16="http://schemas.microsoft.com/office/drawing/2014/main" id="{30EE5D1F-B781-4EFA-8B5A-E173D04D3573}"/>
              </a:ext>
            </a:extLst>
          </p:cNvPr>
          <p:cNvSpPr>
            <a:spLocks noGrp="1"/>
          </p:cNvSpPr>
          <p:nvPr>
            <p:ph type="sldNum" sz="quarter" idx="12"/>
          </p:nvPr>
        </p:nvSpPr>
        <p:spPr/>
        <p:txBody>
          <a:bodyPr/>
          <a:lstStyle/>
          <a:p>
            <a:fld id="{7370FF4D-F145-4614-AD68-287873F242EE}" type="slidenum">
              <a:rPr lang="en-US" smtClean="0"/>
              <a:t>6</a:t>
            </a:fld>
            <a:endParaRPr lang="en-US"/>
          </a:p>
        </p:txBody>
      </p:sp>
    </p:spTree>
    <p:extLst>
      <p:ext uri="{BB962C8B-B14F-4D97-AF65-F5344CB8AC3E}">
        <p14:creationId xmlns:p14="http://schemas.microsoft.com/office/powerpoint/2010/main" val="4010194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03E50-BC0B-4F70-8472-C25CE9CECC38}"/>
              </a:ext>
            </a:extLst>
          </p:cNvPr>
          <p:cNvSpPr>
            <a:spLocks noGrp="1"/>
          </p:cNvSpPr>
          <p:nvPr>
            <p:ph type="title"/>
          </p:nvPr>
        </p:nvSpPr>
        <p:spPr/>
        <p:txBody>
          <a:bodyPr/>
          <a:lstStyle/>
          <a:p>
            <a:r>
              <a:rPr lang="en-US" dirty="0"/>
              <a:t>General Guidelines</a:t>
            </a:r>
          </a:p>
        </p:txBody>
      </p:sp>
      <p:sp>
        <p:nvSpPr>
          <p:cNvPr id="7" name="Content Placeholder 6">
            <a:extLst>
              <a:ext uri="{FF2B5EF4-FFF2-40B4-BE49-F238E27FC236}">
                <a16:creationId xmlns:a16="http://schemas.microsoft.com/office/drawing/2014/main" id="{EB628D30-F7BC-42B7-B28B-00DCB906E762}"/>
              </a:ext>
            </a:extLst>
          </p:cNvPr>
          <p:cNvSpPr>
            <a:spLocks noGrp="1"/>
          </p:cNvSpPr>
          <p:nvPr>
            <p:ph idx="1"/>
          </p:nvPr>
        </p:nvSpPr>
        <p:spPr/>
        <p:txBody>
          <a:bodyPr>
            <a:normAutofit fontScale="85000" lnSpcReduction="20000"/>
          </a:bodyPr>
          <a:lstStyle/>
          <a:p>
            <a:pPr>
              <a:lnSpc>
                <a:spcPct val="150000"/>
              </a:lnSpc>
            </a:pPr>
            <a:r>
              <a:rPr lang="en-US" dirty="0"/>
              <a:t>Create a “Master” resume</a:t>
            </a:r>
          </a:p>
          <a:p>
            <a:pPr>
              <a:lnSpc>
                <a:spcPct val="150000"/>
              </a:lnSpc>
            </a:pPr>
            <a:r>
              <a:rPr lang="en-US" dirty="0"/>
              <a:t>Customize for each position</a:t>
            </a:r>
          </a:p>
          <a:p>
            <a:pPr>
              <a:lnSpc>
                <a:spcPct val="150000"/>
              </a:lnSpc>
            </a:pPr>
            <a:r>
              <a:rPr lang="en-US" dirty="0"/>
              <a:t>Make job titles generic</a:t>
            </a:r>
          </a:p>
          <a:p>
            <a:pPr>
              <a:lnSpc>
                <a:spcPct val="150000"/>
              </a:lnSpc>
            </a:pPr>
            <a:r>
              <a:rPr lang="en-US" dirty="0"/>
              <a:t>Keep formatting to a minimum</a:t>
            </a:r>
          </a:p>
          <a:p>
            <a:pPr>
              <a:lnSpc>
                <a:spcPct val="150000"/>
              </a:lnSpc>
            </a:pPr>
            <a:r>
              <a:rPr lang="en-US" dirty="0"/>
              <a:t>Include full keywords &amp; abbreviated versions</a:t>
            </a:r>
          </a:p>
          <a:p>
            <a:pPr>
              <a:lnSpc>
                <a:spcPct val="150000"/>
              </a:lnSpc>
            </a:pPr>
            <a:r>
              <a:rPr lang="en-US" dirty="0"/>
              <a:t>Two pages </a:t>
            </a:r>
            <a:r>
              <a:rPr lang="en-US" sz="2000" dirty="0"/>
              <a:t>(can vary depending on position and experience)</a:t>
            </a:r>
          </a:p>
          <a:p>
            <a:pPr>
              <a:lnSpc>
                <a:spcPct val="150000"/>
              </a:lnSpc>
            </a:pPr>
            <a:r>
              <a:rPr lang="en-US" dirty="0"/>
              <a:t>Use varying “action verbs” for accomplishments</a:t>
            </a:r>
            <a:endParaRPr lang="en-US" sz="2400" dirty="0"/>
          </a:p>
        </p:txBody>
      </p:sp>
      <p:sp>
        <p:nvSpPr>
          <p:cNvPr id="5" name="Date Placeholder 4">
            <a:extLst>
              <a:ext uri="{FF2B5EF4-FFF2-40B4-BE49-F238E27FC236}">
                <a16:creationId xmlns:a16="http://schemas.microsoft.com/office/drawing/2014/main" id="{78E0AB40-468C-4A5B-B5DD-BC63851B5031}"/>
              </a:ext>
            </a:extLst>
          </p:cNvPr>
          <p:cNvSpPr>
            <a:spLocks noGrp="1"/>
          </p:cNvSpPr>
          <p:nvPr>
            <p:ph type="dt" sz="half" idx="10"/>
          </p:nvPr>
        </p:nvSpPr>
        <p:spPr/>
        <p:txBody>
          <a:bodyPr/>
          <a:lstStyle/>
          <a:p>
            <a:r>
              <a:rPr lang="en-US" dirty="0"/>
              <a:t>March 2022</a:t>
            </a:r>
          </a:p>
        </p:txBody>
      </p:sp>
      <p:sp>
        <p:nvSpPr>
          <p:cNvPr id="6" name="Slide Number Placeholder 5">
            <a:extLst>
              <a:ext uri="{FF2B5EF4-FFF2-40B4-BE49-F238E27FC236}">
                <a16:creationId xmlns:a16="http://schemas.microsoft.com/office/drawing/2014/main" id="{74ED6AD8-81AD-4FD5-86C8-2822120EE302}"/>
              </a:ext>
            </a:extLst>
          </p:cNvPr>
          <p:cNvSpPr>
            <a:spLocks noGrp="1"/>
          </p:cNvSpPr>
          <p:nvPr>
            <p:ph type="sldNum" sz="quarter" idx="12"/>
          </p:nvPr>
        </p:nvSpPr>
        <p:spPr/>
        <p:txBody>
          <a:bodyPr/>
          <a:lstStyle/>
          <a:p>
            <a:fld id="{7370FF4D-F145-4614-AD68-287873F242EE}" type="slidenum">
              <a:rPr lang="en-US" smtClean="0"/>
              <a:t>7</a:t>
            </a:fld>
            <a:endParaRPr lang="en-US"/>
          </a:p>
        </p:txBody>
      </p:sp>
    </p:spTree>
    <p:extLst>
      <p:ext uri="{BB962C8B-B14F-4D97-AF65-F5344CB8AC3E}">
        <p14:creationId xmlns:p14="http://schemas.microsoft.com/office/powerpoint/2010/main" val="172606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1FB80-C44E-4BB7-9DDC-A68E8D266CE6}"/>
              </a:ext>
            </a:extLst>
          </p:cNvPr>
          <p:cNvSpPr>
            <a:spLocks noGrp="1"/>
          </p:cNvSpPr>
          <p:nvPr>
            <p:ph type="title"/>
          </p:nvPr>
        </p:nvSpPr>
        <p:spPr/>
        <p:txBody>
          <a:bodyPr/>
          <a:lstStyle/>
          <a:p>
            <a:r>
              <a:rPr lang="en-US" dirty="0"/>
              <a:t>General Format Guidelines</a:t>
            </a:r>
          </a:p>
        </p:txBody>
      </p:sp>
      <p:sp>
        <p:nvSpPr>
          <p:cNvPr id="3" name="Content Placeholder 2">
            <a:extLst>
              <a:ext uri="{FF2B5EF4-FFF2-40B4-BE49-F238E27FC236}">
                <a16:creationId xmlns:a16="http://schemas.microsoft.com/office/drawing/2014/main" id="{2CFA1580-EE46-4952-BAB5-E9B4E96091AF}"/>
              </a:ext>
            </a:extLst>
          </p:cNvPr>
          <p:cNvSpPr>
            <a:spLocks noGrp="1"/>
          </p:cNvSpPr>
          <p:nvPr>
            <p:ph idx="1"/>
          </p:nvPr>
        </p:nvSpPr>
        <p:spPr/>
        <p:txBody>
          <a:bodyPr>
            <a:normAutofit fontScale="85000" lnSpcReduction="20000"/>
          </a:bodyPr>
          <a:lstStyle/>
          <a:p>
            <a:r>
              <a:rPr lang="en-US" dirty="0"/>
              <a:t>Summary at top</a:t>
            </a:r>
          </a:p>
          <a:p>
            <a:r>
              <a:rPr lang="en-US" dirty="0"/>
              <a:t>Past tense</a:t>
            </a:r>
          </a:p>
          <a:p>
            <a:r>
              <a:rPr lang="en-US" dirty="0"/>
              <a:t>Short position statement/summary</a:t>
            </a:r>
          </a:p>
          <a:p>
            <a:r>
              <a:rPr lang="en-US" dirty="0"/>
              <a:t>Two lines per accomplishment</a:t>
            </a:r>
          </a:p>
          <a:p>
            <a:r>
              <a:rPr lang="en-US" dirty="0"/>
              <a:t>Use years only (no months)</a:t>
            </a:r>
          </a:p>
          <a:p>
            <a:r>
              <a:rPr lang="en-US" dirty="0"/>
              <a:t>Standard paper</a:t>
            </a:r>
          </a:p>
          <a:p>
            <a:r>
              <a:rPr lang="en-US" dirty="0"/>
              <a:t>Standard fonts (Arial, Times New Roman, or similar)</a:t>
            </a:r>
          </a:p>
          <a:p>
            <a:r>
              <a:rPr lang="en-US" dirty="0"/>
              <a:t>Margins – standard 1” on every side</a:t>
            </a:r>
          </a:p>
          <a:p>
            <a:r>
              <a:rPr lang="en-US" dirty="0"/>
              <a:t>Resume Elements:</a:t>
            </a:r>
          </a:p>
          <a:p>
            <a:pPr lvl="1"/>
            <a:r>
              <a:rPr lang="en-US" dirty="0"/>
              <a:t>Your Name – </a:t>
            </a:r>
            <a:r>
              <a:rPr lang="en-US" b="1" dirty="0"/>
              <a:t>Bold</a:t>
            </a:r>
            <a:r>
              <a:rPr lang="en-US" dirty="0"/>
              <a:t>, 16+ font size</a:t>
            </a:r>
          </a:p>
          <a:p>
            <a:pPr lvl="1"/>
            <a:r>
              <a:rPr lang="en-US" dirty="0"/>
              <a:t>Headings – </a:t>
            </a:r>
            <a:r>
              <a:rPr lang="en-US" b="1" dirty="0"/>
              <a:t>Bold</a:t>
            </a:r>
            <a:r>
              <a:rPr lang="en-US" dirty="0"/>
              <a:t>,  14+ font size</a:t>
            </a:r>
          </a:p>
          <a:p>
            <a:pPr lvl="1"/>
            <a:r>
              <a:rPr lang="en-US" dirty="0"/>
              <a:t>Body – Normal (no bold), 10-12 font size</a:t>
            </a:r>
          </a:p>
        </p:txBody>
      </p:sp>
      <p:sp>
        <p:nvSpPr>
          <p:cNvPr id="4" name="Date Placeholder 3">
            <a:extLst>
              <a:ext uri="{FF2B5EF4-FFF2-40B4-BE49-F238E27FC236}">
                <a16:creationId xmlns:a16="http://schemas.microsoft.com/office/drawing/2014/main" id="{E9A29C60-70DD-4790-A23B-FDE4C42EFFDE}"/>
              </a:ext>
            </a:extLst>
          </p:cNvPr>
          <p:cNvSpPr>
            <a:spLocks noGrp="1"/>
          </p:cNvSpPr>
          <p:nvPr>
            <p:ph type="dt" sz="half" idx="10"/>
          </p:nvPr>
        </p:nvSpPr>
        <p:spPr/>
        <p:txBody>
          <a:bodyPr/>
          <a:lstStyle/>
          <a:p>
            <a:r>
              <a:rPr lang="en-US" dirty="0"/>
              <a:t>March 2022</a:t>
            </a:r>
          </a:p>
        </p:txBody>
      </p:sp>
      <p:sp>
        <p:nvSpPr>
          <p:cNvPr id="5" name="Slide Number Placeholder 4">
            <a:extLst>
              <a:ext uri="{FF2B5EF4-FFF2-40B4-BE49-F238E27FC236}">
                <a16:creationId xmlns:a16="http://schemas.microsoft.com/office/drawing/2014/main" id="{0897FE68-7C17-487F-8B0B-6ACBE0EE0C8F}"/>
              </a:ext>
            </a:extLst>
          </p:cNvPr>
          <p:cNvSpPr>
            <a:spLocks noGrp="1"/>
          </p:cNvSpPr>
          <p:nvPr>
            <p:ph type="sldNum" sz="quarter" idx="12"/>
          </p:nvPr>
        </p:nvSpPr>
        <p:spPr/>
        <p:txBody>
          <a:bodyPr/>
          <a:lstStyle/>
          <a:p>
            <a:fld id="{7370FF4D-F145-4614-AD68-287873F242EE}" type="slidenum">
              <a:rPr lang="en-US" smtClean="0"/>
              <a:t>8</a:t>
            </a:fld>
            <a:endParaRPr lang="en-US"/>
          </a:p>
        </p:txBody>
      </p:sp>
    </p:spTree>
    <p:extLst>
      <p:ext uri="{BB962C8B-B14F-4D97-AF65-F5344CB8AC3E}">
        <p14:creationId xmlns:p14="http://schemas.microsoft.com/office/powerpoint/2010/main" val="295571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4FF41-084D-49A8-9519-7A412B920BE3}"/>
              </a:ext>
            </a:extLst>
          </p:cNvPr>
          <p:cNvSpPr>
            <a:spLocks noGrp="1"/>
          </p:cNvSpPr>
          <p:nvPr>
            <p:ph type="title"/>
          </p:nvPr>
        </p:nvSpPr>
        <p:spPr/>
        <p:txBody>
          <a:bodyPr/>
          <a:lstStyle/>
          <a:p>
            <a:r>
              <a:rPr lang="en-US" dirty="0"/>
              <a:t>Common Resume Problems</a:t>
            </a:r>
          </a:p>
        </p:txBody>
      </p:sp>
      <p:sp>
        <p:nvSpPr>
          <p:cNvPr id="3" name="Content Placeholder 2">
            <a:extLst>
              <a:ext uri="{FF2B5EF4-FFF2-40B4-BE49-F238E27FC236}">
                <a16:creationId xmlns:a16="http://schemas.microsoft.com/office/drawing/2014/main" id="{673BFCAF-D4E4-4712-85A7-F8ED90233E72}"/>
              </a:ext>
            </a:extLst>
          </p:cNvPr>
          <p:cNvSpPr>
            <a:spLocks noGrp="1"/>
          </p:cNvSpPr>
          <p:nvPr>
            <p:ph idx="1"/>
          </p:nvPr>
        </p:nvSpPr>
        <p:spPr/>
        <p:txBody>
          <a:bodyPr>
            <a:normAutofit lnSpcReduction="10000"/>
          </a:bodyPr>
          <a:lstStyle/>
          <a:p>
            <a:pPr>
              <a:lnSpc>
                <a:spcPct val="150000"/>
              </a:lnSpc>
            </a:pPr>
            <a:r>
              <a:rPr lang="en-US" dirty="0"/>
              <a:t>Spelling &amp; Grammar Mistakes</a:t>
            </a:r>
          </a:p>
          <a:p>
            <a:pPr>
              <a:lnSpc>
                <a:spcPct val="150000"/>
              </a:lnSpc>
            </a:pPr>
            <a:r>
              <a:rPr lang="en-US" dirty="0"/>
              <a:t>Objective Statements</a:t>
            </a:r>
          </a:p>
          <a:p>
            <a:pPr>
              <a:lnSpc>
                <a:spcPct val="150000"/>
              </a:lnSpc>
            </a:pPr>
            <a:r>
              <a:rPr lang="en-US" dirty="0"/>
              <a:t>Professional History Beyond 10-12 years</a:t>
            </a:r>
          </a:p>
          <a:p>
            <a:pPr>
              <a:lnSpc>
                <a:spcPct val="150000"/>
              </a:lnSpc>
            </a:pPr>
            <a:r>
              <a:rPr lang="en-US" dirty="0"/>
              <a:t>Other items NOT to list:</a:t>
            </a:r>
          </a:p>
          <a:p>
            <a:pPr lvl="1"/>
            <a:r>
              <a:rPr lang="en-US" dirty="0"/>
              <a:t>Salary</a:t>
            </a:r>
          </a:p>
          <a:p>
            <a:pPr lvl="1"/>
            <a:r>
              <a:rPr lang="en-US" dirty="0"/>
              <a:t>General activities or hobbies</a:t>
            </a:r>
          </a:p>
          <a:p>
            <a:pPr lvl="1"/>
            <a:r>
              <a:rPr lang="en-US" dirty="0"/>
              <a:t>Dates that show age</a:t>
            </a:r>
          </a:p>
          <a:p>
            <a:pPr lvl="1"/>
            <a:r>
              <a:rPr lang="en-US" dirty="0"/>
              <a:t>References (on your resume)</a:t>
            </a:r>
          </a:p>
        </p:txBody>
      </p:sp>
      <p:sp>
        <p:nvSpPr>
          <p:cNvPr id="4" name="Date Placeholder 3">
            <a:extLst>
              <a:ext uri="{FF2B5EF4-FFF2-40B4-BE49-F238E27FC236}">
                <a16:creationId xmlns:a16="http://schemas.microsoft.com/office/drawing/2014/main" id="{848F2A10-AC0D-44D7-AC2C-993104BB8C55}"/>
              </a:ext>
            </a:extLst>
          </p:cNvPr>
          <p:cNvSpPr>
            <a:spLocks noGrp="1"/>
          </p:cNvSpPr>
          <p:nvPr>
            <p:ph type="dt" sz="half" idx="10"/>
          </p:nvPr>
        </p:nvSpPr>
        <p:spPr/>
        <p:txBody>
          <a:bodyPr/>
          <a:lstStyle/>
          <a:p>
            <a:r>
              <a:rPr lang="en-US" dirty="0"/>
              <a:t>March 2022</a:t>
            </a:r>
          </a:p>
        </p:txBody>
      </p:sp>
      <p:sp>
        <p:nvSpPr>
          <p:cNvPr id="5" name="Slide Number Placeholder 4">
            <a:extLst>
              <a:ext uri="{FF2B5EF4-FFF2-40B4-BE49-F238E27FC236}">
                <a16:creationId xmlns:a16="http://schemas.microsoft.com/office/drawing/2014/main" id="{80BD2B03-349A-4A5A-BCF9-9794B6F43902}"/>
              </a:ext>
            </a:extLst>
          </p:cNvPr>
          <p:cNvSpPr>
            <a:spLocks noGrp="1"/>
          </p:cNvSpPr>
          <p:nvPr>
            <p:ph type="sldNum" sz="quarter" idx="12"/>
          </p:nvPr>
        </p:nvSpPr>
        <p:spPr/>
        <p:txBody>
          <a:bodyPr/>
          <a:lstStyle/>
          <a:p>
            <a:fld id="{7370FF4D-F145-4614-AD68-287873F242EE}" type="slidenum">
              <a:rPr lang="en-US" smtClean="0"/>
              <a:t>9</a:t>
            </a:fld>
            <a:endParaRPr lang="en-US"/>
          </a:p>
        </p:txBody>
      </p:sp>
    </p:spTree>
    <p:extLst>
      <p:ext uri="{BB962C8B-B14F-4D97-AF65-F5344CB8AC3E}">
        <p14:creationId xmlns:p14="http://schemas.microsoft.com/office/powerpoint/2010/main" val="192706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Saddleback">
      <a:dk1>
        <a:sysClr val="windowText" lastClr="000000"/>
      </a:dk1>
      <a:lt1>
        <a:sysClr val="window" lastClr="FFFFFF"/>
      </a:lt1>
      <a:dk2>
        <a:srgbClr val="3E3D3D"/>
      </a:dk2>
      <a:lt2>
        <a:srgbClr val="899AA7"/>
      </a:lt2>
      <a:accent1>
        <a:srgbClr val="F6F6F6"/>
      </a:accent1>
      <a:accent2>
        <a:srgbClr val="819AA9"/>
      </a:accent2>
      <a:accent3>
        <a:srgbClr val="303030"/>
      </a:accent3>
      <a:accent4>
        <a:srgbClr val="EAE5E1"/>
      </a:accent4>
      <a:accent5>
        <a:srgbClr val="1DB0E9"/>
      </a:accent5>
      <a:accent6>
        <a:srgbClr val="3E3D3D"/>
      </a:accent6>
      <a:hlink>
        <a:srgbClr val="3E3D3D"/>
      </a:hlink>
      <a:folHlink>
        <a:srgbClr val="1DB0E9"/>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5617</Words>
  <Application>Microsoft Office PowerPoint</Application>
  <PresentationFormat>Widescreen</PresentationFormat>
  <Paragraphs>546</Paragraphs>
  <Slides>42</Slides>
  <Notes>35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7" baseType="lpstr">
      <vt:lpstr>Arial</vt:lpstr>
      <vt:lpstr>Calibri</vt:lpstr>
      <vt:lpstr>Georgia</vt:lpstr>
      <vt:lpstr>Office Theme</vt:lpstr>
      <vt:lpstr>PhotoHouse</vt:lpstr>
      <vt:lpstr>Resume Writing</vt:lpstr>
      <vt:lpstr>PowerPoint Presentation</vt:lpstr>
      <vt:lpstr>Agenda</vt:lpstr>
      <vt:lpstr>Resume Guidelines</vt:lpstr>
      <vt:lpstr>Applicant Tracking System (ATS)</vt:lpstr>
      <vt:lpstr>Recruiters &amp; Hiring Managers</vt:lpstr>
      <vt:lpstr>General Guidelines</vt:lpstr>
      <vt:lpstr>General Format Guidelines</vt:lpstr>
      <vt:lpstr>Common Resume Problems</vt:lpstr>
      <vt:lpstr>Accomplishment Statements</vt:lpstr>
      <vt:lpstr>Power Stories</vt:lpstr>
      <vt:lpstr>Power Stories</vt:lpstr>
      <vt:lpstr>Activity: Developing PAR Statements</vt:lpstr>
      <vt:lpstr>Activity: Developing PAR Statements</vt:lpstr>
      <vt:lpstr>Activity: Developing PAR Statements</vt:lpstr>
      <vt:lpstr>Types of Resumes</vt:lpstr>
      <vt:lpstr>Types of Resumes</vt:lpstr>
      <vt:lpstr>Chronological Resume Example</vt:lpstr>
      <vt:lpstr>Chronological Resume Example</vt:lpstr>
      <vt:lpstr>Chronological Resume Example</vt:lpstr>
      <vt:lpstr>Chronological Resume Example</vt:lpstr>
      <vt:lpstr>Functional Resume Example</vt:lpstr>
      <vt:lpstr>Functional Resume Example</vt:lpstr>
      <vt:lpstr>Functional Resume Example</vt:lpstr>
      <vt:lpstr>Functional Resume Example</vt:lpstr>
      <vt:lpstr>Combination Resume Example</vt:lpstr>
      <vt:lpstr>Combination Resume Example</vt:lpstr>
      <vt:lpstr>Combination Resume Example</vt:lpstr>
      <vt:lpstr>Combination Resume Example</vt:lpstr>
      <vt:lpstr>PowerPoint Presentation</vt:lpstr>
      <vt:lpstr>1-Page Summary</vt:lpstr>
      <vt:lpstr>Activity: Resume Review</vt:lpstr>
      <vt:lpstr>PowerPoint Presentation</vt:lpstr>
      <vt:lpstr>Cover Letters</vt:lpstr>
      <vt:lpstr>Why Use a Cover Letter?</vt:lpstr>
      <vt:lpstr>Cover Letter Basics</vt:lpstr>
      <vt:lpstr>Cover Letter Example</vt:lpstr>
      <vt:lpstr>Cover Letter Example</vt:lpstr>
      <vt:lpstr>Cover Letter Example</vt:lpstr>
      <vt:lpstr>Recap</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Gerstner</dc:creator>
  <cp:lastModifiedBy>Bill Brewer</cp:lastModifiedBy>
  <cp:revision>34</cp:revision>
  <dcterms:created xsi:type="dcterms:W3CDTF">2017-02-14T21:51:15Z</dcterms:created>
  <dcterms:modified xsi:type="dcterms:W3CDTF">2022-03-24T18:16:07Z</dcterms:modified>
</cp:coreProperties>
</file>